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114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5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26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54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99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19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29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84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29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5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37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03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BB7F3-0D20-413A-81B6-4846C86FD18B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87ED-7025-44C4-95AF-5DD718B01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49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5760" y="43499"/>
            <a:ext cx="10024056" cy="96401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DFGothic-EB" panose="02010609010101010101" pitchFamily="1" charset="-128"/>
              </a:rPr>
              <a:t>ИНФОРМАЦИОННЫЙ СТЕНД ПРИЕМНОЙ КОМИССИИ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DFGothic-EB" panose="02010609010101010101" pitchFamily="1" charset="-128"/>
              </a:rPr>
              <a:t>ОГАПОУ «Белгородский строительный колледж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DFGothic-EB" panose="02010609010101010101" pitchFamily="1" charset="-128"/>
              </a:rPr>
              <a:t>»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DFGothic-EB" panose="02010609010101010101" pitchFamily="1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56832" y="1189908"/>
            <a:ext cx="5236464" cy="1352124"/>
          </a:xfrm>
        </p:spPr>
        <p:txBody>
          <a:bodyPr>
            <a:normAutofit/>
          </a:bodyPr>
          <a:lstStyle/>
          <a:p>
            <a:pPr algn="r"/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У меня растут года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будет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и семнадцать.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Где работать мне тогда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чем заниматься?</a:t>
            </a:r>
          </a:p>
          <a:p>
            <a:pPr algn="r"/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Нужные работники - столяры и плотники!....</a:t>
            </a:r>
          </a:p>
          <a:p>
            <a:pPr algn="r"/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В.В.Маяковский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Эмблема БС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576" y="43499"/>
            <a:ext cx="1188720" cy="114640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19456" y="2153922"/>
            <a:ext cx="11972544" cy="1754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Уважаемые абитуриенты и гости сайта!</a:t>
            </a:r>
          </a:p>
          <a:p>
            <a:endParaRPr lang="ru-RU" dirty="0" smtClean="0"/>
          </a:p>
          <a:p>
            <a:pPr indent="712788" algn="just"/>
            <a:r>
              <a:rPr lang="ru-RU" dirty="0" smtClean="0"/>
              <a:t>С момента основания в 1944 году и до сегодняшнего дня Белгородский строительный колледж является одним из наиболее известных и престижных учебных заведений технического профиля Белгородской области. Образование, полученное в Колледже, отвечает современным требованиям. Оно станет надежной опорой в жизни. Высокое качество образования, получение востребованной на рынке труда профессий, обучение на бесплатной основе, гарантированное трудоустройство в силу нехватки специалистов, получение высокой квалификации, (так как применяются новые материалы, новые технологии, новое оборудование) позволяет студентам Колледжа самим выбирать место работы из множества поступающих заявок на трудоустройство.</a:t>
            </a:r>
          </a:p>
          <a:p>
            <a:pPr indent="712788" algn="just"/>
            <a:r>
              <a:rPr lang="ru-RU" dirty="0" smtClean="0"/>
              <a:t>ОГАПОУ «Белгородский строительный колледж» активно развивается и совершенствуется, обеспечивая своим выпускникам глубокие знания и отличную профессиональную подготовку.</a:t>
            </a:r>
          </a:p>
          <a:p>
            <a:pPr indent="712788" algn="just"/>
            <a:r>
              <a:rPr lang="ru-RU" dirty="0" smtClean="0"/>
              <a:t>Вы решаете не простой для себя вопрос: «Кем быть?». В нашем учебном заведении есть достойный выбор профессий и специальностей: </a:t>
            </a:r>
          </a:p>
          <a:p>
            <a:pPr indent="712788" algn="just"/>
            <a:r>
              <a:rPr lang="ru-RU" dirty="0" smtClean="0"/>
              <a:t>08.01.07 Мастер общестроительных работ</a:t>
            </a:r>
          </a:p>
          <a:p>
            <a:pPr indent="712788" algn="just"/>
            <a:r>
              <a:rPr lang="ru-RU" dirty="0" smtClean="0"/>
              <a:t>08.01.25 Мастер отделочных строительных и декоративных работ ТОП-50</a:t>
            </a:r>
          </a:p>
          <a:p>
            <a:pPr indent="712788" algn="just"/>
            <a:r>
              <a:rPr lang="ru-RU" dirty="0" smtClean="0"/>
              <a:t>08.01.08 Мастер отделочных строительных работ</a:t>
            </a:r>
          </a:p>
          <a:p>
            <a:pPr indent="712788" algn="just"/>
            <a:r>
              <a:rPr lang="ru-RU" dirty="0" smtClean="0"/>
              <a:t>08.01.18 Электромонтажник электрических сетей и электрооборудования</a:t>
            </a:r>
          </a:p>
          <a:p>
            <a:pPr indent="712788" algn="just"/>
            <a:r>
              <a:rPr lang="ru-RU" dirty="0" smtClean="0"/>
              <a:t>15.01.05 Сварщик (ручная и частично механизированная сварка (наплавка)) ТОП-50</a:t>
            </a:r>
          </a:p>
          <a:p>
            <a:pPr indent="712788" algn="just"/>
            <a:r>
              <a:rPr lang="ru-RU" dirty="0" smtClean="0"/>
              <a:t>15.01.20 Слесарь по контрольно-измерительным приборам и автоматике</a:t>
            </a:r>
          </a:p>
          <a:p>
            <a:pPr indent="712788" algn="just"/>
            <a:r>
              <a:rPr lang="ru-RU" dirty="0" smtClean="0"/>
              <a:t>08.02.01 Строительство и эксплуатация зданий и сооружений</a:t>
            </a:r>
          </a:p>
          <a:p>
            <a:pPr indent="712788" algn="just"/>
            <a:r>
              <a:rPr lang="ru-RU" dirty="0" smtClean="0"/>
              <a:t>08.02.06 Строительство и эксплуатация городских путей сообщения</a:t>
            </a:r>
          </a:p>
          <a:p>
            <a:pPr indent="712788" algn="just"/>
            <a:r>
              <a:rPr lang="ru-RU" dirty="0" smtClean="0"/>
              <a:t>08.02.03 Производство неметаллических строительных изделий и конструкций</a:t>
            </a:r>
          </a:p>
          <a:p>
            <a:pPr indent="712788" algn="just"/>
            <a:r>
              <a:rPr lang="ru-RU" dirty="0" smtClean="0"/>
              <a:t>08.02.09 Монтаж, наладка и эксплуатация электрооборудования промышленных и гражданских зданий</a:t>
            </a:r>
          </a:p>
          <a:p>
            <a:pPr indent="712788" algn="just"/>
            <a:r>
              <a:rPr lang="ru-RU" dirty="0" smtClean="0"/>
              <a:t>23.02.03 Техническое обслуживание и ремонт автомобильного транспорта</a:t>
            </a:r>
          </a:p>
          <a:p>
            <a:pPr indent="712788" algn="just"/>
            <a:r>
              <a:rPr lang="ru-RU" dirty="0" smtClean="0"/>
              <a:t>23.02.07 Техническое обслуживание и ремонт двигателей, систем и агрегатов автомобилей ТОП-50</a:t>
            </a:r>
          </a:p>
          <a:p>
            <a:pPr indent="712788" algn="just"/>
            <a:r>
              <a:rPr lang="ru-RU" dirty="0" smtClean="0"/>
              <a:t>15.02.13 Техническое обслуживание и ремонт систем вентиляции и кондиционирования ТОП-50</a:t>
            </a:r>
          </a:p>
          <a:p>
            <a:pPr indent="712788" algn="just"/>
            <a:r>
              <a:rPr lang="ru-RU" dirty="0" smtClean="0"/>
              <a:t>Выбор профессии – одно из важнейших и самых серьезных решений в жизни. Мы хотим, чтобы Ваш профессиональный выбор стал осознанным, самостоятельным решением, а будущая профессия приносила радость и эмоциональное удовлетворение.</a:t>
            </a:r>
          </a:p>
          <a:p>
            <a:pPr indent="712788" algn="just"/>
            <a:r>
              <a:rPr lang="ru-RU" dirty="0" smtClean="0"/>
              <a:t>В нашем колледже обучается почти 1500 студентов. Современный подход к обучению строится на дуальной основе, с учетом запросов работодателей. Получение качественных знаний обеспечивают высококвалифицированные, талантливые преподаватели, прекрасные педагоги – знающие своё дело, заинтересованные и творческие люди, ценящие свою работу и хорошая материально-техническая база.</a:t>
            </a:r>
          </a:p>
          <a:p>
            <a:pPr indent="712788" algn="just"/>
            <a:r>
              <a:rPr lang="ru-RU" dirty="0" smtClean="0"/>
              <a:t>Образовательное учреждение  имеет два корпуса с хорошо оборудованными аудиториями, компьютерными классами, кабинетами и лабораториями, учебно-производственными мастерскими, спортивными и тренажерными залами, библиотеками с читальным залом, столовыми, медпунктами, а также автомобильным парком и гаражом. Кроме того, колледж обеспечен всем необходимым для самореализации студентов в творческой, спортивной и общественной деятельности. Работают танцевальная и вокальная студии, секции волейбола, баскетбола, легкой атлетики. Благодаря этому, выпускники нашего колледжа являются творческими конкурентоспособными специалистами, которые могут активно и эффективно работать в постоянно меняющихся социальных и экономических условиях современного общества. По окончании колледжа наши выпускники также имеют возможность продолжить обучение в высших учебных заведениях.</a:t>
            </a:r>
          </a:p>
          <a:p>
            <a:pPr indent="712788" algn="just"/>
            <a:r>
              <a:rPr lang="ru-RU" dirty="0" smtClean="0"/>
              <a:t>Наш колледж растет и развивается. Мы стремимся к самосовершенствованию, следим за современными технологиями и методиками обучения.</a:t>
            </a:r>
          </a:p>
          <a:p>
            <a:pPr indent="712788" algn="just"/>
            <a:r>
              <a:rPr lang="ru-RU" dirty="0" smtClean="0"/>
              <a:t>Наши студенты – активные и целеустремленные люди, которые ежегодно доказывают, что огромная работа, которая лежит на наших плечах, не напрасна. Наш колледж является вторым домом для меня и моих коллег и наша команда делает все возможное, чтобы этот дом стал уютным и гостеприимным и для вас.</a:t>
            </a:r>
          </a:p>
          <a:p>
            <a:pPr indent="712788" algn="just"/>
            <a:r>
              <a:rPr lang="ru-RU" dirty="0" smtClean="0"/>
              <a:t>Именно в БСК вы получите отличную профессию и уверенность в завтрашнем дне. Ведь будущее нашей страны должно быть светлым и прекрасным. Сделать его таковым могут только умелые профессиональные, преданные своей стране молодые люди. Именно таких людей мы готовим в стенах Белгородского строительного колледжа. </a:t>
            </a:r>
          </a:p>
          <a:p>
            <a:pPr indent="712788" algn="just"/>
            <a:r>
              <a:rPr lang="ru-RU" dirty="0" smtClean="0"/>
              <a:t>Приемная комиссия начинает работать с 1 июня. Вступительные испытания по образовательным программам на специальности и профессии Колледжа не предусмотрены в соответствии с Приказом Министерства образования и науки  Российской Федерации от 23.01.2014 года № 36 «Об утверждении Порядка приема на обучение по образовательным программам среднего профессионального образования». Зачисление в число студентов колледжа осуществляется по среднему баллу аттестата на общедоступной основе после 15 августа 2019 года.</a:t>
            </a:r>
          </a:p>
          <a:p>
            <a:pPr indent="712788" algn="just"/>
            <a:r>
              <a:rPr lang="ru-RU" dirty="0" smtClean="0"/>
              <a:t>Прием заявлений в Колледж на очно-заочную и заочную формы обучения осуществляется до 1 октября 2019 года.</a:t>
            </a:r>
          </a:p>
          <a:p>
            <a:pPr indent="712788" algn="just"/>
            <a:r>
              <a:rPr lang="ru-RU" dirty="0" smtClean="0"/>
              <a:t>Мы ждём у себя в Колледже всех, кто мечтает скорее реализоваться, получить профессию, стать по-настоящему взрослым и успешным человеком. Приходите, и вы не разочаруетесь в сделанном Вами выборе!</a:t>
            </a:r>
          </a:p>
          <a:p>
            <a:pPr indent="712788" algn="just"/>
            <a:endParaRPr lang="ru-RU" dirty="0" smtClean="0"/>
          </a:p>
          <a:p>
            <a:pPr indent="712788" algn="r"/>
            <a:r>
              <a:rPr lang="ru-RU" dirty="0" smtClean="0"/>
              <a:t>С уважением, </a:t>
            </a:r>
            <a:r>
              <a:rPr lang="ru-RU" dirty="0" err="1" smtClean="0"/>
              <a:t>С.М.Шаповалов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67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247900"/>
            <a:ext cx="9258300" cy="23622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2400300"/>
            <a:ext cx="92583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756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168" y="146304"/>
            <a:ext cx="1175308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4863" algn="ctr"/>
            <a:r>
              <a:rPr lang="ru-RU" sz="2000" b="1" i="1" dirty="0">
                <a:latin typeface="Comic Sans MS" panose="030F0702030302020204" pitchFamily="66" charset="0"/>
              </a:rPr>
              <a:t>Основная </a:t>
            </a:r>
            <a:r>
              <a:rPr lang="ru-RU" sz="2000" b="1" i="1" dirty="0" smtClean="0">
                <a:latin typeface="Comic Sans MS" panose="030F0702030302020204" pitchFamily="66" charset="0"/>
              </a:rPr>
              <a:t>информация</a:t>
            </a:r>
          </a:p>
          <a:p>
            <a:pPr indent="804863" algn="ctr"/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правила приема в образовательную организацию;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условия приема на обучение по договорам об оказании платных образовательных услуг;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перечень специальностей (профессий), по которым образовательная организация объявляет прием в соответствии с лицензией на осуществление образовательной деятельности (с выделением форм получения образования (очная, очно-заочная, заочная);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требования к уровню образования, которое необходимо для поступления (основное общее или среднее общее образование);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перечень вступительных испытаний;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информация о формах проведения вступительных испытаний;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информацию о возможности приема заявлений и необходимых документов, предусмотренных настоящим Порядком, в электронной форме;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особенности проведения вступительных испытаний для инвалидов и лиц с ограниченными возможностями здоровья;</a:t>
            </a:r>
            <a:endParaRPr lang="ru-RU" sz="2000" dirty="0">
              <a:latin typeface="Comic Sans MS" panose="030F0702030302020204" pitchFamily="66" charset="0"/>
            </a:endParaRPr>
          </a:p>
          <a:p>
            <a:pPr lvl="0" indent="804863"/>
            <a:r>
              <a:rPr lang="ru-RU" sz="2000" u="sng" dirty="0">
                <a:latin typeface="Comic Sans MS" panose="030F0702030302020204" pitchFamily="66" charset="0"/>
              </a:rPr>
              <a:t>информация о необходимости (отсутствии необходимости) прохождения поступающими обязательного предварительного медицинского осмотра (обследования); в случае необходимости прохождения указанного осмотра - с указанием перечня врачей-специалистов, перечня лабораторных и функциональных исследований, перечня общих и дополнительных медицинских противопоказаний.</a:t>
            </a:r>
            <a:endParaRPr lang="ru-RU" sz="2000" dirty="0">
              <a:latin typeface="Comic Sans MS" panose="030F0702030302020204" pitchFamily="66" charset="0"/>
            </a:endParaRPr>
          </a:p>
          <a:p>
            <a:pPr indent="804863"/>
            <a:endParaRPr lang="ru-RU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48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744" y="0"/>
            <a:ext cx="1177747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2788" algn="ctr"/>
            <a:r>
              <a:rPr lang="ru-RU" b="1" i="1" dirty="0">
                <a:latin typeface="Comic Sans MS" panose="030F0702030302020204" pitchFamily="66" charset="0"/>
              </a:rPr>
              <a:t>Дополнительная информация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dirty="0">
                <a:latin typeface="Comic Sans MS" panose="030F0702030302020204" pitchFamily="66" charset="0"/>
              </a:rPr>
              <a:t>Нормативные документы:</a:t>
            </a: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Федеральный закон «Об образовании в Российской Федерации» от 29.12.2012 N 273-ФЗ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Приказ </a:t>
            </a:r>
            <a:r>
              <a:rPr lang="ru-RU" u="sng" dirty="0" err="1">
                <a:latin typeface="Comic Sans MS" panose="030F0702030302020204" pitchFamily="66" charset="0"/>
              </a:rPr>
              <a:t>Минобрнауки</a:t>
            </a:r>
            <a:r>
              <a:rPr lang="ru-RU" u="sng" dirty="0">
                <a:latin typeface="Comic Sans MS" panose="030F0702030302020204" pitchFamily="66" charset="0"/>
              </a:rPr>
              <a:t> России от 23.01.2014 N 36 (ред. от 26.11.2018) «Об утверждении Порядка приема на обучение по образовательным программам среднего профессионального образования»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Федеральный закон N 99-ФЗ от 24 мая 1999 года  «О государственной политике Российской Федерации в отношении соотечественников за рубежом» 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Федеральный закон от 25.07.2002 N 115-ФЗ (ред. от 27.12.2018)</a:t>
            </a:r>
            <a:br>
              <a:rPr lang="ru-RU" u="sng" dirty="0">
                <a:latin typeface="Comic Sans MS" panose="030F0702030302020204" pitchFamily="66" charset="0"/>
              </a:rPr>
            </a:br>
            <a:r>
              <a:rPr lang="ru-RU" u="sng" dirty="0">
                <a:latin typeface="Comic Sans MS" panose="030F0702030302020204" pitchFamily="66" charset="0"/>
              </a:rPr>
              <a:t>«О правовом положении иностранных граждан в Российской Федерации»</a:t>
            </a:r>
            <a:br>
              <a:rPr lang="ru-RU" u="sng" dirty="0">
                <a:latin typeface="Comic Sans MS" panose="030F0702030302020204" pitchFamily="66" charset="0"/>
              </a:rPr>
            </a:br>
            <a:r>
              <a:rPr lang="ru-RU" u="sng" dirty="0">
                <a:latin typeface="Comic Sans MS" panose="030F0702030302020204" pitchFamily="66" charset="0"/>
              </a:rPr>
              <a:t>(с изм. и доп., вступ. в силу с 16.01.2019)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Постановление Правительства Российской Федерации от 14 августа 2013 г. № 697  «Об утверждении перечня специальностей и направлений подготовки, при приеме на обучение по которым поступающие проходят обязательные предварительные медицинские осмотры (обследования) в порядке, установленном при заключении трудового договора или служебного контракта по соответствующей должности или специальности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dirty="0">
                <a:latin typeface="Comic Sans MS" panose="030F0702030302020204" pitchFamily="66" charset="0"/>
              </a:rPr>
              <a:t>Внутренние локальные документы:</a:t>
            </a: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Устав колледжа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Лицензия на осуществление образовательной деятельности с приложением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Свидетельство о государственной аккредитации образовательной деятельности с приложением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 smtClean="0">
                <a:latin typeface="Comic Sans MS" panose="030F0702030302020204" pitchFamily="66" charset="0"/>
              </a:rPr>
              <a:t>Сборник </a:t>
            </a:r>
            <a:r>
              <a:rPr lang="ru-RU" u="sng" dirty="0">
                <a:latin typeface="Comic Sans MS" panose="030F0702030302020204" pitchFamily="66" charset="0"/>
              </a:rPr>
              <a:t>«Куда пойти учиться»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 smtClean="0">
                <a:latin typeface="Comic Sans MS" panose="030F0702030302020204" pitchFamily="66" charset="0"/>
              </a:rPr>
              <a:t>Предварительные </a:t>
            </a:r>
            <a:r>
              <a:rPr lang="ru-RU" u="sng" dirty="0">
                <a:latin typeface="Comic Sans MS" panose="030F0702030302020204" pitchFamily="66" charset="0"/>
              </a:rPr>
              <a:t>цифры приема на 2019-2020 учебный год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Документы, необходимые при поступлении (бланки документов: заявление, согласие на обработку персональных данных)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Прием иностранных граждан на обучение в образовательную организацию</a:t>
            </a:r>
            <a:endParaRPr lang="ru-RU" dirty="0">
              <a:latin typeface="Comic Sans MS" panose="030F0702030302020204" pitchFamily="66" charset="0"/>
            </a:endParaRPr>
          </a:p>
          <a:p>
            <a:pPr lvl="0" indent="712788"/>
            <a:r>
              <a:rPr lang="ru-RU" u="sng" dirty="0">
                <a:latin typeface="Comic Sans MS" panose="030F0702030302020204" pitchFamily="66" charset="0"/>
              </a:rPr>
              <a:t>Информация о наличии </a:t>
            </a:r>
            <a:r>
              <a:rPr lang="ru-RU" u="sng" dirty="0" smtClean="0">
                <a:latin typeface="Comic Sans MS" panose="030F0702030302020204" pitchFamily="66" charset="0"/>
              </a:rPr>
              <a:t>общежития</a:t>
            </a:r>
            <a:endParaRPr lang="ru-RU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224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" y="1213104"/>
            <a:ext cx="5715000" cy="3810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456432" y="3118104"/>
            <a:ext cx="2388108" cy="176784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432" y="3118104"/>
            <a:ext cx="2026210" cy="19534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43831" y="1554480"/>
            <a:ext cx="633140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omic Sans MS" panose="030F0702030302020204" pitchFamily="66" charset="0"/>
              </a:rPr>
              <a:t>Прием документов:</a:t>
            </a:r>
          </a:p>
          <a:p>
            <a:pPr algn="ctr"/>
            <a:r>
              <a:rPr lang="ru-RU" sz="2000" dirty="0" smtClean="0">
                <a:latin typeface="Comic Sans MS" panose="030F0702030302020204" pitchFamily="66" charset="0"/>
              </a:rPr>
              <a:t>Понедельник-пятница</a:t>
            </a:r>
          </a:p>
          <a:p>
            <a:pPr algn="ctr"/>
            <a:r>
              <a:rPr lang="ru-RU" sz="2000" dirty="0" smtClean="0">
                <a:latin typeface="Comic Sans MS" panose="030F0702030302020204" pitchFamily="66" charset="0"/>
              </a:rPr>
              <a:t>С </a:t>
            </a:r>
            <a:r>
              <a:rPr lang="ru-RU" sz="2000" b="1" dirty="0" smtClean="0">
                <a:latin typeface="Comic Sans MS" panose="030F0702030302020204" pitchFamily="66" charset="0"/>
              </a:rPr>
              <a:t>9-00</a:t>
            </a:r>
            <a:r>
              <a:rPr lang="ru-RU" sz="2000" dirty="0" smtClean="0">
                <a:latin typeface="Comic Sans MS" panose="030F0702030302020204" pitchFamily="66" charset="0"/>
              </a:rPr>
              <a:t> до </a:t>
            </a:r>
            <a:r>
              <a:rPr lang="ru-RU" sz="2000" b="1" dirty="0" smtClean="0">
                <a:latin typeface="Comic Sans MS" panose="030F0702030302020204" pitchFamily="66" charset="0"/>
              </a:rPr>
              <a:t>16-00</a:t>
            </a:r>
          </a:p>
          <a:p>
            <a:pPr algn="ctr"/>
            <a:r>
              <a:rPr lang="ru-RU" sz="2000" dirty="0" smtClean="0">
                <a:latin typeface="Comic Sans MS" panose="030F0702030302020204" pitchFamily="66" charset="0"/>
              </a:rPr>
              <a:t>(перерыв 13-00 – 14-00)</a:t>
            </a:r>
          </a:p>
          <a:p>
            <a:pPr algn="ctr"/>
            <a:r>
              <a:rPr lang="ru-RU" sz="2000" dirty="0" smtClean="0">
                <a:latin typeface="Comic Sans MS" panose="030F0702030302020204" pitchFamily="66" charset="0"/>
              </a:rPr>
              <a:t>Суббота</a:t>
            </a:r>
          </a:p>
          <a:p>
            <a:pPr algn="ctr"/>
            <a:r>
              <a:rPr lang="ru-RU" sz="2000" dirty="0" smtClean="0">
                <a:latin typeface="Comic Sans MS" panose="030F0702030302020204" pitchFamily="66" charset="0"/>
              </a:rPr>
              <a:t>С </a:t>
            </a:r>
            <a:r>
              <a:rPr lang="ru-RU" sz="2000" b="1" dirty="0" smtClean="0">
                <a:latin typeface="Comic Sans MS" panose="030F0702030302020204" pitchFamily="66" charset="0"/>
              </a:rPr>
              <a:t>9-00</a:t>
            </a:r>
            <a:r>
              <a:rPr lang="ru-RU" sz="2000" dirty="0" smtClean="0">
                <a:latin typeface="Comic Sans MS" panose="030F0702030302020204" pitchFamily="66" charset="0"/>
              </a:rPr>
              <a:t> до </a:t>
            </a:r>
            <a:r>
              <a:rPr lang="ru-RU" sz="2000" b="1" dirty="0" smtClean="0">
                <a:latin typeface="Comic Sans MS" panose="030F0702030302020204" pitchFamily="66" charset="0"/>
              </a:rPr>
              <a:t>14-00</a:t>
            </a:r>
          </a:p>
          <a:p>
            <a:pPr algn="ctr"/>
            <a:r>
              <a:rPr lang="ru-RU" sz="2000" dirty="0" smtClean="0">
                <a:latin typeface="Comic Sans MS" panose="030F0702030302020204" pitchFamily="66" charset="0"/>
              </a:rPr>
              <a:t>(без перерыва)</a:t>
            </a:r>
          </a:p>
          <a:p>
            <a:endParaRPr lang="ru-RU" sz="2000" dirty="0">
              <a:latin typeface="Comic Sans MS" panose="030F0702030302020204" pitchFamily="66" charset="0"/>
            </a:endParaRPr>
          </a:p>
          <a:p>
            <a:r>
              <a:rPr lang="ru-RU" sz="2000" dirty="0" smtClean="0">
                <a:latin typeface="Comic Sans MS" panose="030F0702030302020204" pitchFamily="66" charset="0"/>
              </a:rPr>
              <a:t>Адрес:  г. Белгород, Гражданский проспект, д. </a:t>
            </a:r>
            <a:r>
              <a:rPr lang="ru-RU" sz="2000" dirty="0" smtClean="0">
                <a:latin typeface="Comic Sans MS" panose="030F0702030302020204" pitchFamily="66" charset="0"/>
              </a:rPr>
              <a:t>50</a:t>
            </a:r>
            <a:r>
              <a:rPr lang="en-US" sz="2000" dirty="0" smtClean="0">
                <a:latin typeface="Comic Sans MS" panose="030F0702030302020204" pitchFamily="66" charset="0"/>
              </a:rPr>
              <a:t>, </a:t>
            </a:r>
            <a:r>
              <a:rPr lang="ru-RU" sz="2000" dirty="0" smtClean="0">
                <a:latin typeface="Comic Sans MS" panose="030F0702030302020204" pitchFamily="66" charset="0"/>
              </a:rPr>
              <a:t>аудитория 108</a:t>
            </a:r>
            <a:endParaRPr lang="ru-RU" sz="2000" dirty="0" smtClean="0">
              <a:latin typeface="Comic Sans MS" panose="030F0702030302020204" pitchFamily="66" charset="0"/>
            </a:endParaRPr>
          </a:p>
          <a:p>
            <a:r>
              <a:rPr lang="ru-RU" sz="2000" dirty="0" smtClean="0">
                <a:latin typeface="Comic Sans MS" panose="030F0702030302020204" pitchFamily="66" charset="0"/>
              </a:rPr>
              <a:t>тел. 8 (4722) </a:t>
            </a:r>
            <a:r>
              <a:rPr lang="ru-RU" sz="2000" b="1" dirty="0">
                <a:latin typeface="Comic Sans MS" panose="030F0702030302020204" pitchFamily="66" charset="0"/>
              </a:rPr>
              <a:t>33-53-49</a:t>
            </a:r>
            <a:endParaRPr lang="ru-RU" sz="2000" dirty="0">
              <a:latin typeface="Comic Sans MS" panose="030F0702030302020204" pitchFamily="66" charset="0"/>
            </a:endParaRPr>
          </a:p>
          <a:p>
            <a:r>
              <a:rPr lang="ru-RU" sz="2000" dirty="0" smtClean="0">
                <a:latin typeface="Comic Sans MS" panose="030F0702030302020204" pitchFamily="66" charset="0"/>
              </a:rPr>
              <a:t>Электронная почта:</a:t>
            </a:r>
            <a:r>
              <a:rPr lang="ru-RU" sz="2000" dirty="0">
                <a:latin typeface="Comic Sans MS" panose="030F0702030302020204" pitchFamily="66" charset="0"/>
              </a:rPr>
              <a:t> </a:t>
            </a:r>
            <a:r>
              <a:rPr lang="en-US" sz="2000" u="sng" dirty="0" err="1">
                <a:latin typeface="Comic Sans MS" panose="030F0702030302020204" pitchFamily="66" charset="0"/>
              </a:rPr>
              <a:t>priemkomisbelsk</a:t>
            </a:r>
            <a:r>
              <a:rPr lang="ru-RU" sz="2000" u="sng" dirty="0">
                <a:latin typeface="Comic Sans MS" panose="030F0702030302020204" pitchFamily="66" charset="0"/>
              </a:rPr>
              <a:t>@</a:t>
            </a:r>
            <a:r>
              <a:rPr lang="en-US" sz="2000" u="sng" dirty="0">
                <a:latin typeface="Comic Sans MS" panose="030F0702030302020204" pitchFamily="66" charset="0"/>
              </a:rPr>
              <a:t>mail</a:t>
            </a:r>
            <a:r>
              <a:rPr lang="ru-RU" sz="2000" u="sng" dirty="0">
                <a:latin typeface="Comic Sans MS" panose="030F0702030302020204" pitchFamily="66" charset="0"/>
              </a:rPr>
              <a:t>.</a:t>
            </a:r>
            <a:r>
              <a:rPr lang="en-US" sz="2000" u="sng" dirty="0" err="1" smtClean="0">
                <a:latin typeface="Comic Sans MS" panose="030F0702030302020204" pitchFamily="66" charset="0"/>
              </a:rPr>
              <a:t>ru</a:t>
            </a:r>
            <a:endParaRPr lang="ru-RU" sz="2000" dirty="0" smtClean="0">
              <a:latin typeface="Comic Sans MS" panose="030F0702030302020204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2380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961</Words>
  <Application>Microsoft Office PowerPoint</Application>
  <PresentationFormat>Произвольный</PresentationFormat>
  <Paragraphs>71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ИНФОРМАЦИОННЫЙ СТЕНД ПРИЕМНОЙ КОМИССИИ ОГАПОУ «Белгородский строительный колледж»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ИНФОРМАЦИОННЫЙ СТЕНД ПРИЕМНОЙ КОМИССИИ ОГАПОУ «Белгородский строительный колледж»</dc:title>
  <dc:creator>User</dc:creator>
  <cp:lastModifiedBy>Богдан Дорощук</cp:lastModifiedBy>
  <cp:revision>8</cp:revision>
  <dcterms:created xsi:type="dcterms:W3CDTF">2019-02-27T05:41:01Z</dcterms:created>
  <dcterms:modified xsi:type="dcterms:W3CDTF">2019-02-27T13:10:21Z</dcterms:modified>
</cp:coreProperties>
</file>