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6" r:id="rId10"/>
    <p:sldId id="267" r:id="rId11"/>
    <p:sldId id="271" r:id="rId12"/>
    <p:sldId id="272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2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709" autoAdjust="0"/>
  </p:normalViewPr>
  <p:slideViewPr>
    <p:cSldViewPr>
      <p:cViewPr varScale="1">
        <p:scale>
          <a:sx n="68" d="100"/>
          <a:sy n="68" d="100"/>
        </p:scale>
        <p:origin x="-5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C0F81-9C50-42E0-A096-08706298DA69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E5CF3-A1DC-4E55-8378-E223DA3DFA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E5CF3-A1DC-4E55-8378-E223DA3DFAE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3FA54E-D8AF-4719-98B3-9485D124C716}" type="datetimeFigureOut">
              <a:rPr lang="ru-RU" smtClean="0"/>
              <a:pPr/>
              <a:t>03.06.2014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6B159E5-BFA3-4D0E-9441-CBAAB7E7E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15370" cy="1643074"/>
          </a:xfr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Цикловая комиссия «Техническое     обслуживание и ремонт автомобильного транспорта».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sz="half" idx="2"/>
          </p:nvPr>
        </p:nvSpPr>
        <p:spPr>
          <a:xfrm>
            <a:off x="4648200" y="2214554"/>
            <a:ext cx="4038600" cy="4214842"/>
          </a:xfrm>
        </p:spPr>
        <p:txBody>
          <a:bodyPr>
            <a:normAutofit/>
          </a:bodyPr>
          <a:lstStyle/>
          <a:p>
            <a:pPr indent="358775">
              <a:lnSpc>
                <a:spcPct val="90000"/>
              </a:lnSpc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1. Бугаев В. А.- председатель цикловой комиссии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2.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Прокопец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А. А.- зав.отделением «ТО и РАТ»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3.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Броварник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М. В.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4. Гордиенко А. П.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5. 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Куконосов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С. В.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6. Лукьянов А.И</a:t>
            </a:r>
          </a:p>
          <a:p>
            <a:pPr indent="358775">
              <a:lnSpc>
                <a:spcPct val="90000"/>
              </a:lnSpc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7.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Алимпеева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Л.Л.</a:t>
            </a:r>
          </a:p>
          <a:p>
            <a:pPr indent="358775">
              <a:lnSpc>
                <a:spcPct val="90000"/>
              </a:lnSpc>
              <a:buNone/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Monotype Corsiva" pitchFamily="66" charset="0"/>
            </a:endParaRPr>
          </a:p>
          <a:p>
            <a:pPr indent="358775">
              <a:lnSpc>
                <a:spcPct val="90000"/>
              </a:lnSpc>
            </a:pPr>
            <a:endParaRPr lang="ru-RU" sz="2000" dirty="0" smtClean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E:\фото_1\SDC106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43117"/>
            <a:ext cx="4329114" cy="3500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5. Конкурс по профессии среди студентов 5-го курса</a:t>
            </a:r>
            <a:br>
              <a:rPr lang="ru-RU" sz="1800" dirty="0" smtClean="0"/>
            </a:br>
            <a:r>
              <a:rPr lang="ru-RU" sz="1800" dirty="0" smtClean="0"/>
              <a:t>6. Конкурс плакатов к Дню работника автомобильного транспорта. Провел преподаватель Бугаев В.А.</a:t>
            </a:r>
            <a:endParaRPr lang="ru-RU" sz="1800" dirty="0"/>
          </a:p>
        </p:txBody>
      </p:sp>
      <p:pic>
        <p:nvPicPr>
          <p:cNvPr id="6146" name="Picture 2" descr="F:\DCIM\100SSCAM\SDC105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614866" cy="4357718"/>
          </a:xfrm>
          <a:prstGeom prst="rect">
            <a:avLst/>
          </a:prstGeom>
          <a:noFill/>
        </p:spPr>
      </p:pic>
      <p:pic>
        <p:nvPicPr>
          <p:cNvPr id="6147" name="Picture 3" descr="F:\DCIM\100SSCAM\SDC105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929066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0SSCAM\SDC105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3657600" cy="5572164"/>
          </a:xfrm>
          <a:prstGeom prst="rect">
            <a:avLst/>
          </a:prstGeom>
          <a:noFill/>
        </p:spPr>
      </p:pic>
      <p:pic>
        <p:nvPicPr>
          <p:cNvPr id="7171" name="Picture 3" descr="F:\DCIM\100SSCAM\SDC106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300542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7. Олимпиада по  дисциплине «Инженерная графика». Провели: преподаватели Алимпиева Л.Л. и Филимонова Е.В.</a:t>
            </a:r>
            <a:endParaRPr lang="ru-RU" sz="1800" dirty="0"/>
          </a:p>
        </p:txBody>
      </p:sp>
      <p:pic>
        <p:nvPicPr>
          <p:cNvPr id="8194" name="Picture 2" descr="F:\DCIM\100SSCAM\SDC106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657600" cy="2743200"/>
          </a:xfrm>
          <a:prstGeom prst="rect">
            <a:avLst/>
          </a:prstGeom>
          <a:noFill/>
        </p:spPr>
      </p:pic>
      <p:pic>
        <p:nvPicPr>
          <p:cNvPr id="8195" name="Picture 3" descr="F:\DCIM\100SSCAM\SDC106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071678"/>
            <a:ext cx="5000628" cy="417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8. Конкурс «Счастливый случай». Провели: преподаватели Алимпиева Л.Л. и </a:t>
            </a:r>
            <a:r>
              <a:rPr lang="ru-RU" sz="1800" dirty="0" err="1" smtClean="0"/>
              <a:t>Тарасенко</a:t>
            </a:r>
            <a:r>
              <a:rPr lang="ru-RU" sz="1800" dirty="0" smtClean="0"/>
              <a:t> Н.В.</a:t>
            </a:r>
            <a:endParaRPr lang="ru-RU" sz="1800" dirty="0"/>
          </a:p>
        </p:txBody>
      </p:sp>
      <p:pic>
        <p:nvPicPr>
          <p:cNvPr id="9218" name="Picture 2" descr="F:\DCIM\100SSCAM\SDC106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214842" cy="5029216"/>
          </a:xfrm>
          <a:prstGeom prst="rect">
            <a:avLst/>
          </a:prstGeom>
          <a:noFill/>
        </p:spPr>
      </p:pic>
      <p:pic>
        <p:nvPicPr>
          <p:cNvPr id="9219" name="Picture 3" descr="F:\DCIM\100SSCAM\SDC106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414340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DCIM\100SSCAM\SDC10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6357982"/>
          </a:xfrm>
          <a:prstGeom prst="rect">
            <a:avLst/>
          </a:prstGeom>
          <a:noFill/>
        </p:spPr>
      </p:pic>
      <p:pic>
        <p:nvPicPr>
          <p:cNvPr id="1027" name="Picture 3" descr="F:\DCIM\100SSCAM\SDC10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8229600"/>
            <a:ext cx="9600000" cy="7200000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115328" cy="3571900"/>
          </a:xfrm>
        </p:spPr>
        <p:txBody>
          <a:bodyPr>
            <a:normAutofit fontScale="90000"/>
          </a:bodyPr>
          <a:lstStyle/>
          <a:p>
            <a:pPr indent="358775" algn="ctr">
              <a:lnSpc>
                <a:spcPct val="9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марте 2014 года преподаватели ЦПК специальности 190631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Бугаев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А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Броварник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В.</a:t>
            </a:r>
            <a:b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Гордиенко А. П.</a:t>
            </a:r>
            <a:b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Куконосов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В.</a:t>
            </a:r>
            <a:b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5. Лукьянов А.И</a:t>
            </a:r>
            <a:b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повысили квалификацию В ОГАОУ ДПО «Белгородский институт развития образования» по программе «Актуальные проблемы теории и методики обучения в учреждениях СПО» в объеме 144 часа.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CIM\100SSCAM\SDC1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7200000" cy="5400000"/>
          </a:xfrm>
          <a:prstGeom prst="rect">
            <a:avLst/>
          </a:prstGeom>
          <a:noFill/>
        </p:spPr>
      </p:pic>
      <p:pic>
        <p:nvPicPr>
          <p:cNvPr id="2052" name="Picture 4" descr="F:\DCIM\100SSCAM\SDC1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7200000" cy="5400000"/>
          </a:xfrm>
          <a:prstGeom prst="rect">
            <a:avLst/>
          </a:prstGeom>
          <a:noFill/>
        </p:spPr>
      </p:pic>
      <p:pic>
        <p:nvPicPr>
          <p:cNvPr id="2053" name="Picture 5" descr="F:\DCIM\100SSCAM\SDC1014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115328" cy="3571900"/>
          </a:xfrm>
        </p:spPr>
        <p:txBody>
          <a:bodyPr>
            <a:normAutofit fontScale="90000"/>
          </a:bodyPr>
          <a:lstStyle/>
          <a:p>
            <a:pPr indent="358775" algn="ctr">
              <a:lnSpc>
                <a:spcPct val="9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r>
              <a:rPr lang="ru-RU" sz="5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135732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no Pro SmText" pitchFamily="18" charset="0"/>
                <a:ea typeface="Arial Unicode MS" pitchFamily="34" charset="-128"/>
                <a:cs typeface="Arial Unicode MS" pitchFamily="34" charset="-128"/>
              </a:rPr>
              <a:t>В течение 2013-14  учебного года основными направлениями работы преподавателей комиссии являются:</a:t>
            </a:r>
            <a:b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no Pro SmText" pitchFamily="18" charset="0"/>
                <a:ea typeface="Arial Unicode MS" pitchFamily="34" charset="-128"/>
                <a:cs typeface="Arial Unicode MS" pitchFamily="34" charset="-128"/>
              </a:rPr>
            </a:b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Arno Pro SmText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14400" y="1857364"/>
            <a:ext cx="7772400" cy="464347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ru-RU" sz="2400" i="1" dirty="0" smtClean="0"/>
          </a:p>
          <a:p>
            <a:pPr>
              <a:lnSpc>
                <a:spcPct val="80000"/>
              </a:lnSpc>
              <a:defRPr/>
            </a:pPr>
            <a:r>
              <a:rPr lang="ru-RU" sz="2400" i="1" dirty="0" smtClean="0"/>
              <a:t>Реализация ФГОС на основе дуального обучения;</a:t>
            </a:r>
          </a:p>
          <a:p>
            <a:pPr>
              <a:lnSpc>
                <a:spcPct val="80000"/>
              </a:lnSpc>
              <a:defRPr/>
            </a:pPr>
            <a:r>
              <a:rPr lang="ru-RU" sz="2400" i="1" dirty="0" smtClean="0"/>
              <a:t>Расширение и углубление знаний студентов по дисциплинам цикла «Техническое обслуживание и ремонт автомобильного транспорта»;</a:t>
            </a:r>
          </a:p>
          <a:p>
            <a:pPr>
              <a:lnSpc>
                <a:spcPct val="80000"/>
              </a:lnSpc>
              <a:defRPr/>
            </a:pPr>
            <a:r>
              <a:rPr lang="ru-RU" sz="2400" i="1" dirty="0" smtClean="0"/>
              <a:t>Актуализация познавательного интереса в процессе обучения с целью повышения и приобретения профессиональных навыков;</a:t>
            </a:r>
          </a:p>
          <a:p>
            <a:pPr>
              <a:lnSpc>
                <a:spcPct val="80000"/>
              </a:lnSpc>
              <a:defRPr/>
            </a:pPr>
            <a:r>
              <a:rPr lang="ru-RU" sz="2400" i="1" dirty="0" smtClean="0"/>
              <a:t>Практическая направленность обучения: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2400" i="1" dirty="0" smtClean="0"/>
              <a:t>- совершенствование качество лабораторных и практических занятий;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2400" i="1" dirty="0" smtClean="0"/>
              <a:t>- проведение практических и лабораторных занятий на производстве;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ru-RU" sz="24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58204" cy="85725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1800" b="1" dirty="0" smtClean="0">
                <a:solidFill>
                  <a:srgbClr val="000000"/>
                </a:solidFill>
                <a:effectLst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effectLst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 целях углубления и совершенствования знаний, приобретения 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практических навыков, разработаны методические пособия:</a:t>
            </a:r>
            <a:r>
              <a:rPr lang="ru-RU" sz="2000" b="1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000" b="1" i="1" dirty="0" smtClean="0">
                <a:solidFill>
                  <a:schemeClr val="tx1"/>
                </a:solidFill>
                <a:effectLst/>
              </a:rPr>
            </a:br>
            <a:endParaRPr lang="ru-RU" sz="2000" b="1" i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2" name="Содержимое 11" descr="s396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3500462" cy="2074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9" descr="Бугаёв 2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4000504"/>
            <a:ext cx="378621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000496" y="857232"/>
            <a:ext cx="5143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1.Методические указания по выполнению практических работ по дисциплине «Охрана труда»</a:t>
            </a:r>
          </a:p>
          <a:p>
            <a:pPr algn="just"/>
            <a:r>
              <a:rPr lang="ru-RU" i="1" dirty="0" smtClean="0"/>
              <a:t>2.Методические указания по выполнению лабораторных работ по дисциплине «Метрология, стандартизация и сертификация»</a:t>
            </a:r>
          </a:p>
          <a:p>
            <a:pPr algn="just"/>
            <a:endParaRPr lang="ru-RU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42844" y="3714752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3. Методические  указания по выполнению лабораторных работ  по ПМ.01.МДК .01.02 Р.1. «Автомобильные эксплуатационные материалы»</a:t>
            </a:r>
          </a:p>
          <a:p>
            <a:pPr algn="just"/>
            <a:r>
              <a:rPr lang="ru-RU" i="1" dirty="0" smtClean="0"/>
              <a:t>4. Методические  указания по выполнению лабораторных работ  по ПМ.01.МДК .01.02 Р.2.3. «ТО автомобилей» </a:t>
            </a:r>
          </a:p>
          <a:p>
            <a:pPr algn="just"/>
            <a:r>
              <a:rPr lang="ru-RU" i="1" dirty="0" smtClean="0"/>
              <a:t>5.Билеты тестового контроля студентов по темам раздела «Рулевое управление, тормозная система» ПМ.01. МДК. 01.01. Устройство автомобилей»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CIM\100SSCAM\SDC1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4320000" cy="324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28936" y="4357694"/>
            <a:ext cx="6115064" cy="2328866"/>
          </a:xfrm>
        </p:spPr>
        <p:txBody>
          <a:bodyPr/>
          <a:lstStyle/>
          <a:p>
            <a:pPr algn="just">
              <a:buNone/>
            </a:pPr>
            <a:r>
              <a:rPr lang="ru-RU" sz="1800" i="1" dirty="0" smtClean="0"/>
              <a:t>6. Методические указания по изучению ПМ.01.МДК .01.02 Р.1. «Автомобильные эксплуатационные материалы»</a:t>
            </a:r>
          </a:p>
          <a:p>
            <a:pPr algn="just">
              <a:buNone/>
            </a:pPr>
            <a:r>
              <a:rPr lang="ru-RU" sz="1800" i="1" dirty="0" smtClean="0"/>
              <a:t>7. Методические указания по изучению ПМ.01.МДК .01.01 Р.5. «Особенности конструкции СПС»</a:t>
            </a:r>
          </a:p>
          <a:p>
            <a:pPr algn="just">
              <a:buNone/>
            </a:pPr>
            <a:r>
              <a:rPr lang="ru-RU" sz="1800" i="1" dirty="0" smtClean="0"/>
              <a:t>8. Методические указания по выполнению курсового проекта ПМ.01.МДК .01.02 Р.2.3. «ТО автомобилей»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/>
          </a:p>
        </p:txBody>
      </p:sp>
      <p:pic>
        <p:nvPicPr>
          <p:cNvPr id="8" name="Picture 3" descr="F:\DCIM\100SSCAM\SDC1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1220" y="-7143824"/>
            <a:ext cx="4320000" cy="3240000"/>
          </a:xfrm>
          <a:prstGeom prst="rect">
            <a:avLst/>
          </a:prstGeom>
          <a:noFill/>
        </p:spPr>
      </p:pic>
      <p:pic>
        <p:nvPicPr>
          <p:cNvPr id="2053" name="Picture 5" descr="F:\DCIM\100SSCAM\SDC104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5357850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00SSCAM\SDC10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0" y="2000240"/>
            <a:ext cx="9144000" cy="4357718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1.Стенд по оформлению  курсового проекта. Выполнил преподаватель </a:t>
            </a:r>
            <a:r>
              <a:rPr lang="ru-RU" sz="1800" dirty="0" err="1" smtClean="0"/>
              <a:t>Куконосов</a:t>
            </a:r>
            <a:r>
              <a:rPr lang="ru-RU" sz="1800" dirty="0" smtClean="0"/>
              <a:t> С.В.</a:t>
            </a:r>
          </a:p>
          <a:p>
            <a:endParaRPr lang="ru-RU" sz="1800" dirty="0" smtClean="0"/>
          </a:p>
          <a:p>
            <a:r>
              <a:rPr lang="ru-RU" sz="1800" dirty="0" smtClean="0"/>
              <a:t>2. Стенд по оформлению дипломного проекта. Выполнил преподаватель </a:t>
            </a:r>
            <a:r>
              <a:rPr lang="ru-RU" sz="1800" dirty="0" err="1" smtClean="0"/>
              <a:t>Куконосов</a:t>
            </a:r>
            <a:r>
              <a:rPr lang="ru-RU" sz="1800" dirty="0" smtClean="0"/>
              <a:t> С.В.</a:t>
            </a:r>
          </a:p>
          <a:p>
            <a:endParaRPr lang="ru-RU" sz="1800" dirty="0" smtClean="0"/>
          </a:p>
          <a:p>
            <a:r>
              <a:rPr lang="ru-RU" sz="1800" dirty="0" smtClean="0"/>
              <a:t>3. Макет подушки крепления двигателя автомобиля </a:t>
            </a:r>
            <a:r>
              <a:rPr lang="ru-RU" sz="1800" dirty="0" err="1" smtClean="0"/>
              <a:t>Хендай</a:t>
            </a:r>
            <a:r>
              <a:rPr lang="ru-RU" sz="1800" dirty="0" smtClean="0"/>
              <a:t>. Выполнил преподаватель </a:t>
            </a:r>
            <a:r>
              <a:rPr lang="ru-RU" sz="1800" dirty="0" err="1" smtClean="0"/>
              <a:t>Куконосов</a:t>
            </a:r>
            <a:r>
              <a:rPr lang="ru-RU" sz="1800" dirty="0" smtClean="0"/>
              <a:t> С.В.</a:t>
            </a:r>
          </a:p>
          <a:p>
            <a:endParaRPr lang="ru-RU" sz="1800" dirty="0" smtClean="0"/>
          </a:p>
          <a:p>
            <a:r>
              <a:rPr lang="ru-RU" sz="1800" dirty="0" smtClean="0"/>
              <a:t>4. Макет тормозной камеры автомобиля ЗИЛ-130. Выполнил преподаватель Лукьянов А.И.</a:t>
            </a:r>
          </a:p>
          <a:p>
            <a:endParaRPr lang="ru-RU" sz="1800" dirty="0" smtClean="0"/>
          </a:p>
          <a:p>
            <a:r>
              <a:rPr lang="ru-RU" sz="1800" dirty="0" smtClean="0"/>
              <a:t>5. Макет активного элемента </a:t>
            </a:r>
            <a:r>
              <a:rPr lang="ru-RU" sz="1800" dirty="0" err="1" smtClean="0"/>
              <a:t>каталического</a:t>
            </a:r>
            <a:r>
              <a:rPr lang="ru-RU" sz="1800" dirty="0" smtClean="0"/>
              <a:t> нейтрализатора автомобиля «Шкода </a:t>
            </a:r>
            <a:r>
              <a:rPr lang="ru-RU" sz="1800" dirty="0" err="1" smtClean="0"/>
              <a:t>фабиа</a:t>
            </a:r>
            <a:r>
              <a:rPr lang="ru-RU" sz="1800" dirty="0" smtClean="0"/>
              <a:t>».</a:t>
            </a:r>
          </a:p>
          <a:p>
            <a:r>
              <a:rPr lang="ru-RU" sz="1800" dirty="0" smtClean="0"/>
              <a:t>Выполнил преподаватель Лукьянов А.И.</a:t>
            </a:r>
          </a:p>
          <a:p>
            <a:endParaRPr lang="ru-RU" sz="1800" dirty="0" smtClean="0"/>
          </a:p>
          <a:p>
            <a:r>
              <a:rPr lang="ru-RU" sz="1800" dirty="0" smtClean="0"/>
              <a:t>6. Макет турбокомпрессора дизельного двигателя. Выполнил преподаватель  Гордиенко А.П.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714348" y="571480"/>
            <a:ext cx="7500990" cy="1631216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Преподавателями и студентами изготавливаются макеты агрегатов и узлов автомобиля, которые используются в дальнейшем при изучении дисциплин, при проведении при проведении лабораторных и практических занятий:</a:t>
            </a:r>
            <a:endParaRPr lang="ru-RU" sz="2000" b="1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2143116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</a:t>
            </a:r>
            <a:r>
              <a:rPr lang="ru-RU" sz="2000" b="1" dirty="0" smtClean="0"/>
              <a:t>               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</a:t>
            </a:r>
          </a:p>
          <a:p>
            <a:r>
              <a:rPr lang="ru-RU" b="1" dirty="0"/>
              <a:t> </a:t>
            </a:r>
            <a:r>
              <a:rPr lang="ru-RU" b="1" dirty="0" smtClean="0"/>
              <a:t> 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2285992"/>
            <a:ext cx="7467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8" name="Picture 11" descr="Бугаёв 25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59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10"/>
          <p:cNvSpPr txBox="1">
            <a:spLocks/>
          </p:cNvSpPr>
          <p:nvPr/>
        </p:nvSpPr>
        <p:spPr>
          <a:xfrm>
            <a:off x="0" y="2000240"/>
            <a:ext cx="9144000" cy="43577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10"/>
          <p:cNvSpPr txBox="1">
            <a:spLocks/>
          </p:cNvSpPr>
          <p:nvPr/>
        </p:nvSpPr>
        <p:spPr>
          <a:xfrm>
            <a:off x="152400" y="571480"/>
            <a:ext cx="9144000" cy="557216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lang="ru-RU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Макет ступицы переднего колеса автомобиля ВАЗ. Выполнил преподаватель Бугаев В.</a:t>
            </a:r>
            <a:r>
              <a:rPr kumimoji="0" lang="ru-RU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А.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ru-RU" sz="1900" dirty="0" smtClean="0"/>
              <a:t>8. Макет ступицы переднего колеса автомобиля </a:t>
            </a:r>
            <a:r>
              <a:rPr lang="ru-RU" sz="1900" dirty="0" err="1" smtClean="0"/>
              <a:t>Мицубиси</a:t>
            </a:r>
            <a:r>
              <a:rPr lang="ru-RU" sz="1900" dirty="0" smtClean="0"/>
              <a:t>. Выполнил преподаватель Бугаев В. А.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ru-RU" sz="1900" dirty="0" smtClean="0"/>
              <a:t>9. Макеты масляных насосов двигателей – 2 шт. Выполнил преподаватель Алимпиева Л.Л.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ru-RU" sz="1900" dirty="0" smtClean="0"/>
              <a:t>10. Макет гидромуфты вентилятора двигателя автомобиля КАМАЗ. Выполнил преподаватель  </a:t>
            </a:r>
            <a:r>
              <a:rPr lang="ru-RU" sz="1900" dirty="0" err="1" smtClean="0"/>
              <a:t>Броварник</a:t>
            </a:r>
            <a:r>
              <a:rPr lang="ru-RU" sz="1900" dirty="0" smtClean="0"/>
              <a:t> М.В.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ru-RU" sz="1900" dirty="0" smtClean="0"/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ru-RU" sz="1900" dirty="0" smtClean="0"/>
              <a:t>11. Макет радиатора автомобиля </a:t>
            </a:r>
            <a:r>
              <a:rPr lang="ru-RU" sz="1900" dirty="0" err="1" smtClean="0"/>
              <a:t>Мицубиси</a:t>
            </a:r>
            <a:r>
              <a:rPr lang="ru-RU" sz="1900" dirty="0" smtClean="0"/>
              <a:t>. Выполнил преподаватель  </a:t>
            </a:r>
            <a:r>
              <a:rPr lang="ru-RU" sz="1900" dirty="0" err="1" smtClean="0"/>
              <a:t>Броварник</a:t>
            </a:r>
            <a:r>
              <a:rPr lang="ru-RU" sz="1900" dirty="0" smtClean="0"/>
              <a:t> М.В.</a:t>
            </a:r>
          </a:p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F:\DCIM\100SSCAM\SDC1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857364"/>
            <a:ext cx="4320000" cy="3240000"/>
          </a:xfrm>
          <a:prstGeom prst="rect">
            <a:avLst/>
          </a:prstGeom>
          <a:noFill/>
        </p:spPr>
      </p:pic>
      <p:pic>
        <p:nvPicPr>
          <p:cNvPr id="3075" name="Picture 3" descr="F:\DCIM\100SSCAM\SDC1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4320000" cy="324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1143000"/>
          </a:xfrm>
        </p:spPr>
        <p:txBody>
          <a:bodyPr>
            <a:noAutofit/>
          </a:bodyPr>
          <a:lstStyle/>
          <a:p>
            <a:pPr algn="ctr"/>
            <a:r>
              <a:rPr lang="ru-RU" sz="1600" b="1" i="1" dirty="0" smtClean="0">
                <a:solidFill>
                  <a:srgbClr val="FFFFFF"/>
                </a:solidFill>
              </a:rPr>
              <a:t> В октябре 20</a:t>
            </a:r>
            <a:r>
              <a:rPr lang="en-US" sz="1600" b="1" i="1" dirty="0" smtClean="0">
                <a:solidFill>
                  <a:srgbClr val="FFFFFF"/>
                </a:solidFill>
              </a:rPr>
              <a:t>1</a:t>
            </a:r>
            <a:r>
              <a:rPr lang="ru-RU" sz="1600" b="1" i="1" dirty="0" smtClean="0">
                <a:solidFill>
                  <a:srgbClr val="FFFFFF"/>
                </a:solidFill>
              </a:rPr>
              <a:t>3</a:t>
            </a:r>
            <a:r>
              <a:rPr lang="en-US" sz="1600" b="1" i="1" dirty="0" smtClean="0">
                <a:solidFill>
                  <a:srgbClr val="FFFFFF"/>
                </a:solidFill>
              </a:rPr>
              <a:t> </a:t>
            </a:r>
            <a:r>
              <a:rPr lang="ru-RU" sz="1600" b="1" i="1" dirty="0" smtClean="0">
                <a:solidFill>
                  <a:srgbClr val="FFFFFF"/>
                </a:solidFill>
              </a:rPr>
              <a:t>проводился месячник цикловой комиссии «Техническое обслуживание и ремонт автомобильного транспорта». Основная цель мероприятия – актуализация познавательного интереса в процессе обучения, воспитание интереса к избранной профессии, проверка знаний и умений, полученных студентами в процессе обучения. Проводились классные часы,  конкурс по профессии, олимпиады по дисциплинам </a:t>
            </a:r>
            <a:endParaRPr lang="ru-RU" sz="1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143512"/>
            <a:ext cx="7472386" cy="1285884"/>
          </a:xfrm>
        </p:spPr>
        <p:txBody>
          <a:bodyPr>
            <a:normAutofit fontScale="85000" lnSpcReduction="10000"/>
          </a:bodyPr>
          <a:lstStyle/>
          <a:p>
            <a:pPr marL="493776" indent="-457200">
              <a:buAutoNum type="arabicPeriod"/>
            </a:pPr>
            <a:r>
              <a:rPr lang="ru-RU" sz="2400" dirty="0" smtClean="0"/>
              <a:t>Конкурс докладов по истории развития автомобилей. Провел преподаватель Лукьянов А.И.</a:t>
            </a:r>
          </a:p>
          <a:p>
            <a:pPr marL="493776" indent="-457200">
              <a:buAutoNum type="arabicPeriod"/>
            </a:pPr>
            <a:r>
              <a:rPr lang="ru-RU" sz="2400" dirty="0" smtClean="0"/>
              <a:t>Олимпиада по дисциплине «Автомобили» среди студентов  3- го курса. Провел преподаватель Лукьянов А.И.</a:t>
            </a:r>
          </a:p>
          <a:p>
            <a:pPr marL="493776" indent="-457200">
              <a:buAutoNum type="arabicPeriod"/>
            </a:pPr>
            <a:endParaRPr lang="ru-RU" sz="24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42910" y="3214686"/>
            <a:ext cx="7472386" cy="278608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3214686"/>
            <a:ext cx="6215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3776" indent="-457200"/>
            <a:endParaRPr lang="ru-RU" dirty="0" smtClean="0"/>
          </a:p>
          <a:p>
            <a:pPr marL="493776" indent="-457200">
              <a:buAutoNum type="arabicPeriod"/>
            </a:pPr>
            <a:endParaRPr lang="ru-RU" dirty="0" smtClean="0"/>
          </a:p>
          <a:p>
            <a:pPr marL="493776" indent="-457200">
              <a:buAutoNum type="arabicPeriod"/>
            </a:pPr>
            <a:endParaRPr lang="ru-RU" dirty="0" smtClean="0"/>
          </a:p>
          <a:p>
            <a:pPr marL="493776" indent="-457200">
              <a:buAutoNum type="arabicPeriod"/>
            </a:pPr>
            <a:endParaRPr lang="ru-RU" dirty="0" smtClean="0"/>
          </a:p>
          <a:p>
            <a:pPr marL="493776" indent="-457200">
              <a:buAutoNum type="arabicPeriod"/>
            </a:pPr>
            <a:endParaRPr lang="ru-RU" dirty="0" smtClean="0"/>
          </a:p>
          <a:p>
            <a:pPr marL="493776" indent="-457200">
              <a:buAutoNum type="arabicPeriod"/>
            </a:pPr>
            <a:endParaRPr lang="ru-RU" dirty="0" smtClean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71472" y="3143248"/>
            <a:ext cx="7472386" cy="12858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714348" y="3714752"/>
            <a:ext cx="7472386" cy="12858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rabicPeriod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F:\DCIM\100SSCAM\SDC1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72800" y="-8229600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098" name="Picture 2" descr="F:\DCIM\100SSCAM\SDC105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491581"/>
            <a:ext cx="3657600" cy="27432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5714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3. Олимпиада по дисциплине «ТО автомобилей среди студентов 4- го курса. Провели: преподаватели </a:t>
            </a:r>
            <a:r>
              <a:rPr lang="ru-RU" dirty="0" err="1" smtClean="0"/>
              <a:t>Куконосов</a:t>
            </a:r>
            <a:r>
              <a:rPr lang="ru-RU" dirty="0" smtClean="0"/>
              <a:t> С.В. И Гордиенко А.П.</a:t>
            </a:r>
            <a:endParaRPr lang="ru-RU" dirty="0"/>
          </a:p>
        </p:txBody>
      </p:sp>
      <p:pic>
        <p:nvPicPr>
          <p:cNvPr id="4101" name="Picture 5" descr="F:\DCIM\100SSCAM\SDC105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35771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4. Открытый классный час «История автомобильных заводов» . Провела преподаватель Алимпиева Л.Л.</a:t>
            </a:r>
            <a:endParaRPr lang="ru-RU" sz="1800" dirty="0"/>
          </a:p>
        </p:txBody>
      </p:sp>
      <p:pic>
        <p:nvPicPr>
          <p:cNvPr id="5122" name="Picture 2" descr="F:\DCIM\100SSCAM\SDC105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1580"/>
            <a:ext cx="4471990" cy="3866377"/>
          </a:xfrm>
          <a:prstGeom prst="rect">
            <a:avLst/>
          </a:prstGeom>
          <a:noFill/>
        </p:spPr>
      </p:pic>
      <p:pic>
        <p:nvPicPr>
          <p:cNvPr id="5123" name="Picture 3" descr="F:\DCIM\100SSCAM\SDC10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740</TotalTime>
  <Words>632</Words>
  <Application>Microsoft Office PowerPoint</Application>
  <PresentationFormat>Экран (4:3)</PresentationFormat>
  <Paragraphs>74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Техническая</vt:lpstr>
      <vt:lpstr>    Цикловая комиссия «Техническое     обслуживание и ремонт автомобильного транспорта».</vt:lpstr>
      <vt:lpstr>В течение 2013-14  учебного года основными направлениями работы преподавателей комиссии являются: </vt:lpstr>
      <vt:lpstr> В целях углубления и совершенствования знаний, приобретения  практических навыков, разработаны методические пособия: </vt:lpstr>
      <vt:lpstr>Слайд 4</vt:lpstr>
      <vt:lpstr>Слайд 5</vt:lpstr>
      <vt:lpstr>Слайд 6</vt:lpstr>
      <vt:lpstr> В октябре 2013 проводился месячник цикловой комиссии «Техническое обслуживание и ремонт автомобильного транспорта». Основная цель мероприятия – актуализация познавательного интереса в процессе обучения, воспитание интереса к избранной профессии, проверка знаний и умений, полученных студентами в процессе обучения. Проводились классные часы,  конкурс по профессии, олимпиады по дисциплинам </vt:lpstr>
      <vt:lpstr>  </vt:lpstr>
      <vt:lpstr>4. Открытый классный час «История автомобильных заводов» . Провела преподаватель Алимпиева Л.Л.</vt:lpstr>
      <vt:lpstr>5. Конкурс по профессии среди студентов 5-го курса 6. Конкурс плакатов к Дню работника автомобильного транспорта. Провел преподаватель Бугаев В.А.</vt:lpstr>
      <vt:lpstr>Слайд 11</vt:lpstr>
      <vt:lpstr>7. Олимпиада по  дисциплине «Инженерная графика». Провели: преподаватели Алимпиева Л.Л. и Филимонова Е.В.</vt:lpstr>
      <vt:lpstr>8. Конкурс «Счастливый случай». Провели: преподаватели Алимпиева Л.Л. и Тарасенко Н.В.</vt:lpstr>
      <vt:lpstr>          В марте 2014 года преподаватели ЦПК специальности 190631   1. Бугаев В. А.  2. Броварник М. В.  3. Гордиенко А. П.  4. Куконосов С. В.  5. Лукьянов А.И   повысили квалификацию В ОГАОУ ДПО «Белгородский институт развития образования» по программе «Актуальные проблемы теории и методики обучения в учреждениях СПО» в объеме 144 часа.</vt:lpstr>
      <vt:lpstr>            СПАСИБО ЗА ВНИМАНИЕ!   </vt:lpstr>
    </vt:vector>
  </TitlesOfParts>
  <Company>ФГОУ СПО БСК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87</cp:revision>
  <dcterms:created xsi:type="dcterms:W3CDTF">2011-06-28T08:07:52Z</dcterms:created>
  <dcterms:modified xsi:type="dcterms:W3CDTF">2014-06-03T10:11:17Z</dcterms:modified>
</cp:coreProperties>
</file>