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73" r:id="rId3"/>
    <p:sldId id="259" r:id="rId4"/>
    <p:sldId id="258" r:id="rId5"/>
    <p:sldId id="256" r:id="rId6"/>
    <p:sldId id="260" r:id="rId7"/>
    <p:sldId id="261" r:id="rId8"/>
    <p:sldId id="272" r:id="rId9"/>
    <p:sldId id="275" r:id="rId10"/>
    <p:sldId id="276" r:id="rId11"/>
    <p:sldId id="278" r:id="rId12"/>
    <p:sldId id="279" r:id="rId13"/>
    <p:sldId id="280" r:id="rId14"/>
    <p:sldId id="262" r:id="rId15"/>
    <p:sldId id="288" r:id="rId16"/>
    <p:sldId id="263" r:id="rId17"/>
    <p:sldId id="266" r:id="rId18"/>
    <p:sldId id="291" r:id="rId19"/>
    <p:sldId id="268" r:id="rId20"/>
    <p:sldId id="277" r:id="rId21"/>
    <p:sldId id="269" r:id="rId22"/>
    <p:sldId id="286" r:id="rId23"/>
    <p:sldId id="29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6" d="100"/>
          <a:sy n="86" d="100"/>
        </p:scale>
        <p:origin x="-906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AEE9F-BF61-431D-B26C-ED4C5F069AC5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984A4-28F8-4946-920B-6BE459D1A0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34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984A4-28F8-4946-920B-6BE459D1A0B5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0C61-AAEE-4F29-8E21-00B3D83E0342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A3C2-F624-41D4-A754-480C6921DF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0C61-AAEE-4F29-8E21-00B3D83E0342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A3C2-F624-41D4-A754-480C6921DF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0C61-AAEE-4F29-8E21-00B3D83E0342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A3C2-F624-41D4-A754-480C6921DF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0C61-AAEE-4F29-8E21-00B3D83E0342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A3C2-F624-41D4-A754-480C6921DF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0C61-AAEE-4F29-8E21-00B3D83E0342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A3C2-F624-41D4-A754-480C6921DF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0C61-AAEE-4F29-8E21-00B3D83E0342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A3C2-F624-41D4-A754-480C6921DF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0C61-AAEE-4F29-8E21-00B3D83E0342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A3C2-F624-41D4-A754-480C6921DF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0C61-AAEE-4F29-8E21-00B3D83E0342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A3C2-F624-41D4-A754-480C6921DF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0C61-AAEE-4F29-8E21-00B3D83E0342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A3C2-F624-41D4-A754-480C6921DF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0C61-AAEE-4F29-8E21-00B3D83E0342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A3C2-F624-41D4-A754-480C6921DF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F0C61-AAEE-4F29-8E21-00B3D83E0342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2A3C2-F624-41D4-A754-480C6921DF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F0C61-AAEE-4F29-8E21-00B3D83E0342}" type="datetimeFigureOut">
              <a:rPr lang="ru-RU" smtClean="0"/>
              <a:pPr/>
              <a:t>29.10.2016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2A3C2-F624-41D4-A754-480C6921DF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11" Type="http://schemas.openxmlformats.org/officeDocument/2006/relationships/image" Target="../media/image30.jpeg"/><Relationship Id="rId5" Type="http://schemas.openxmlformats.org/officeDocument/2006/relationships/image" Target="../media/image25.jpeg"/><Relationship Id="rId10" Type="http://schemas.openxmlformats.org/officeDocument/2006/relationships/image" Target="../media/image29.jpeg"/><Relationship Id="rId4" Type="http://schemas.openxmlformats.org/officeDocument/2006/relationships/image" Target="../media/image24.jpeg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oleObject" Target="../embeddings/oleObject3.bin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jpeg"/><Relationship Id="rId5" Type="http://schemas.openxmlformats.org/officeDocument/2006/relationships/oleObject" Target="../embeddings/oleObject10.bin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4011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ОТЧЕТ предметно-цикловой комиссии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преподавателей гуманитарного и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естественно-научного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профиля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 методической работе за  2015-2016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учебный год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://www.funlib.ru/cimg/2014/101902/372404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643182"/>
            <a:ext cx="5440359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00132"/>
          </a:xfrm>
        </p:spPr>
        <p:txBody>
          <a:bodyPr>
            <a:noAutofit/>
          </a:bodyPr>
          <a:lstStyle/>
          <a:p>
            <a:r>
              <a:rPr lang="ru-RU" sz="1600" b="1" dirty="0" err="1" smtClean="0"/>
              <a:t>Квест-соревнование</a:t>
            </a:r>
            <a:r>
              <a:rPr lang="ru-RU" sz="1600" b="1" dirty="0" smtClean="0"/>
              <a:t> «Служить Отчизне»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Цель: повышение уровня информированности молодежи о героической истории России. Воспитание патриотизма и гордости за свою Родину.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4098" name="AutoShape 2" descr="https://apf.mail.ru/cgi-bin/readmsg/%D0%BA%D0%B2%D0%B5%D1%81%D1%82.jpg?id=14639930940000000798%3B0%3B4&amp;x-email=ms.lukinova57%40mail.ru&amp;exif=1&amp;bs=3769&amp;bl=167405&amp;ct=image%2Fjpeg&amp;cn=%25d0%25ba%25d0%25b2%25d0%25b5%25d1%2581%25d1%2582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apf.mail.ru/cgi-bin/readmsg/%D0%BA%D0%B2%D0%B5%D1%81%D1%82.jpg?id=14639930940000000798%3B0%3B4&amp;x-email=ms.lukinova57%40mail.ru&amp;exif=1&amp;bs=3769&amp;bl=167405&amp;ct=image%2Fjpeg&amp;cn=%25d0%25ba%25d0%25b2%25d0%25b5%25d1%2581%25d1%2582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 descr="C:\Documents and Settings\Филин\Рабочий стол\фото праздник\квес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4286280" cy="2643206"/>
          </a:xfrm>
          <a:prstGeom prst="rect">
            <a:avLst/>
          </a:prstGeom>
          <a:noFill/>
        </p:spPr>
      </p:pic>
      <p:pic>
        <p:nvPicPr>
          <p:cNvPr id="4102" name="Picture 6" descr="C:\Documents and Settings\Филин\Рабочий стол\фото праздник\квест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928670"/>
            <a:ext cx="3857620" cy="2643206"/>
          </a:xfrm>
          <a:prstGeom prst="rect">
            <a:avLst/>
          </a:prstGeom>
          <a:noFill/>
        </p:spPr>
      </p:pic>
      <p:pic>
        <p:nvPicPr>
          <p:cNvPr id="7" name="Picture 2" descr="C:\Documents and Settings\Филин\Рабочий стол\фото праздник\квест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643314"/>
            <a:ext cx="4214842" cy="3071834"/>
          </a:xfrm>
          <a:prstGeom prst="rect">
            <a:avLst/>
          </a:prstGeom>
          <a:noFill/>
        </p:spPr>
      </p:pic>
      <p:pic>
        <p:nvPicPr>
          <p:cNvPr id="8" name="Picture 2" descr="C:\Documents and Settings\Филин\Рабочий стол\фото праздник\квест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643314"/>
            <a:ext cx="3929090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«Грация. Красота. Здоровье!»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Цели: обеспечить высокую двигательную культуру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необходимую для любой профессии; развивать  физические, нравственные, эстетические качества.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6" descr="C:\Documents and Settings\Филин\Рабочий стол\а ну-ка девушки\IMG_14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857628"/>
            <a:ext cx="3857652" cy="2857520"/>
          </a:xfrm>
          <a:prstGeom prst="rect">
            <a:avLst/>
          </a:prstGeom>
          <a:noFill/>
        </p:spPr>
      </p:pic>
      <p:pic>
        <p:nvPicPr>
          <p:cNvPr id="4" name="Picture 3" descr="C:\Documents and Settings\Филин\Рабочий стол\а ну-ка девушки\IMG_1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000108"/>
            <a:ext cx="4071966" cy="3000396"/>
          </a:xfrm>
          <a:prstGeom prst="rect">
            <a:avLst/>
          </a:prstGeom>
          <a:noFill/>
        </p:spPr>
      </p:pic>
      <p:pic>
        <p:nvPicPr>
          <p:cNvPr id="5" name="Picture 3" descr="C:\Documents and Settings\Филин\Рабочий стол\а ну-ка девушки\IMG_14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000108"/>
            <a:ext cx="4572064" cy="3786214"/>
          </a:xfrm>
          <a:prstGeom prst="rect">
            <a:avLst/>
          </a:prstGeom>
          <a:noFill/>
        </p:spPr>
      </p:pic>
      <p:pic>
        <p:nvPicPr>
          <p:cNvPr id="7" name="Picture 2" descr="C:\Documents and Settings\Филин\Рабочий стол\а ну-ка девушки\IMG_14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571876"/>
            <a:ext cx="4572032" cy="3286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Встреча с летчиками – испытателями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«О доблести, о мужестве, о славе!»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Цели: воспитание чувства долга, уважение к старшему поколению и к их героическому прошлому, воспитание  патриотизма и гордости за свою Родину.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G:\Новая папка\DSC007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000240"/>
            <a:ext cx="4714876" cy="4572032"/>
          </a:xfrm>
          <a:prstGeom prst="rect">
            <a:avLst/>
          </a:prstGeom>
          <a:noFill/>
        </p:spPr>
      </p:pic>
      <p:pic>
        <p:nvPicPr>
          <p:cNvPr id="4" name="Picture 5" descr="G:\Новая папка\DSC00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000240"/>
            <a:ext cx="3857652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Игра-соревнование по английскому языку 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Hobbies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 игра по станциям «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Химоза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Documents and Settings\Филин\Рабочий стол\а нука парни а нука девочки-английский\DSC062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643050"/>
            <a:ext cx="4214842" cy="5000660"/>
          </a:xfrm>
          <a:prstGeom prst="rect">
            <a:avLst/>
          </a:prstGeom>
          <a:noFill/>
        </p:spPr>
      </p:pic>
      <p:pic>
        <p:nvPicPr>
          <p:cNvPr id="5" name="Picture 4" descr="C:\Documents and Settings\Филин\Рабочий стол\фото праздник\DSC061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571612"/>
            <a:ext cx="4429156" cy="4976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642918"/>
            <a:ext cx="8229600" cy="1285884"/>
          </a:xfrm>
        </p:spPr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7. Участие во всероссийских, областных ,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общеколледжных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олимпиадах, конкурсах, викторинах, конференциях для обучающихся: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err="1" smtClean="0">
                <a:latin typeface="Times New Roman"/>
                <a:ea typeface="Times New Roman"/>
                <a:cs typeface="Times New Roman"/>
              </a:rPr>
              <a:t>Общеколледжныя</a:t>
            </a:r>
            <a:r>
              <a:rPr lang="ru-RU" sz="16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dirty="0" smtClean="0">
                <a:latin typeface="Times New Roman"/>
                <a:ea typeface="Times New Roman"/>
                <a:cs typeface="Times New Roman"/>
              </a:rPr>
              <a:t>олимпиады по физике, астрономии, истории, обществознанию, химии, биологии, английскому языку, математике и информатике</a:t>
            </a:r>
            <a:br>
              <a:rPr lang="ru-RU" sz="1600" dirty="0" smtClean="0">
                <a:latin typeface="Times New Roman"/>
                <a:ea typeface="Times New Roman"/>
                <a:cs typeface="Times New Roman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Филин\Рабочий стол\фото праздник\DSC061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2071678"/>
            <a:ext cx="4714908" cy="4548198"/>
          </a:xfrm>
          <a:prstGeom prst="rect">
            <a:avLst/>
          </a:prstGeom>
          <a:noFill/>
        </p:spPr>
      </p:pic>
      <p:pic>
        <p:nvPicPr>
          <p:cNvPr id="2051" name="Picture 3" descr="C:\Documents and Settings\Филин\Рабочий стол\фото праздник\DSC061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3116"/>
            <a:ext cx="4357686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Участие в Всероссийских олимпиадах, конкурсах, викторинах, конференциях для обучающихся:</a:t>
            </a:r>
            <a:endParaRPr lang="ru-RU" sz="2000" dirty="0"/>
          </a:p>
        </p:txBody>
      </p:sp>
      <p:graphicFrame>
        <p:nvGraphicFramePr>
          <p:cNvPr id="37889" name="Object 1"/>
          <p:cNvGraphicFramePr>
            <a:graphicFrameLocks noChangeAspect="1"/>
          </p:cNvGraphicFramePr>
          <p:nvPr/>
        </p:nvGraphicFramePr>
        <p:xfrm>
          <a:off x="142844" y="1214422"/>
          <a:ext cx="2014531" cy="2714644"/>
        </p:xfrm>
        <a:graphic>
          <a:graphicData uri="http://schemas.openxmlformats.org/presentationml/2006/ole">
            <p:oleObj spid="_x0000_s37889" name="Acrobat Document" r:id="rId3" imgW="5355000" imgH="7578000" progId="">
              <p:embed/>
            </p:oleObj>
          </a:graphicData>
        </a:graphic>
      </p:graphicFrame>
      <p:pic>
        <p:nvPicPr>
          <p:cNvPr id="4" name="Picture 1" descr="C:\Documents and Settings\Филин\Рабочий стол\методич. работа 2011-2014\достиж. уч-ся\Диплом проекта infourok.ru № 511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1142984"/>
            <a:ext cx="2643206" cy="1500198"/>
          </a:xfrm>
          <a:prstGeom prst="rect">
            <a:avLst/>
          </a:prstGeom>
          <a:noFill/>
        </p:spPr>
      </p:pic>
      <p:pic>
        <p:nvPicPr>
          <p:cNvPr id="5" name="Picture 2" descr="C:\Documents and Settings\Филин\Рабочий стол\методич. работа 2011-2014\достиж. уч-ся\Диплом проекта infourok.ru № 164136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1142984"/>
            <a:ext cx="2500330" cy="1571636"/>
          </a:xfrm>
          <a:prstGeom prst="rect">
            <a:avLst/>
          </a:prstGeom>
          <a:noFill/>
        </p:spPr>
      </p:pic>
      <p:pic>
        <p:nvPicPr>
          <p:cNvPr id="37890" name="Picture 2" descr="C:\Documents and Settings\Филин\Рабочий стол\методич. работа 2011-2014\достиж. уч-ся\369Шеметов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2714620"/>
            <a:ext cx="2857520" cy="1785950"/>
          </a:xfrm>
          <a:prstGeom prst="rect">
            <a:avLst/>
          </a:prstGeom>
          <a:noFill/>
        </p:spPr>
      </p:pic>
      <p:graphicFrame>
        <p:nvGraphicFramePr>
          <p:cNvPr id="37891" name="Object 3"/>
          <p:cNvGraphicFramePr>
            <a:graphicFrameLocks noChangeAspect="1"/>
          </p:cNvGraphicFramePr>
          <p:nvPr/>
        </p:nvGraphicFramePr>
        <p:xfrm>
          <a:off x="4857752" y="1142984"/>
          <a:ext cx="1577976" cy="2460628"/>
        </p:xfrm>
        <a:graphic>
          <a:graphicData uri="http://schemas.openxmlformats.org/presentationml/2006/ole">
            <p:oleObj spid="_x0000_s37891" name="Acrobat Document" r:id="rId7" imgW="5355000" imgH="7578000" progId="">
              <p:embed/>
            </p:oleObj>
          </a:graphicData>
        </a:graphic>
      </p:graphicFrame>
      <p:pic>
        <p:nvPicPr>
          <p:cNvPr id="37892" name="Picture 4" descr="C:\Documents and Settings\Филин\Рабочий стол\для ПЦК\документ. членов пцк\Пойменова\для Лукиновой\грамоты 2015-2016\196.Шеметов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08" y="4643446"/>
            <a:ext cx="3000396" cy="1571636"/>
          </a:xfrm>
          <a:prstGeom prst="rect">
            <a:avLst/>
          </a:prstGeom>
          <a:noFill/>
        </p:spPr>
      </p:pic>
      <p:pic>
        <p:nvPicPr>
          <p:cNvPr id="37893" name="Picture 5" descr="C:\Documents and Settings\Филин\Рабочий стол\для ПЦК\документ. членов пцк\Пойменова\для Лукиновой\грамоты 2015-2016\format_A4_document_34296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78" y="2786058"/>
            <a:ext cx="2071702" cy="2786082"/>
          </a:xfrm>
          <a:prstGeom prst="rect">
            <a:avLst/>
          </a:prstGeom>
          <a:noFill/>
        </p:spPr>
      </p:pic>
      <p:pic>
        <p:nvPicPr>
          <p:cNvPr id="37894" name="Picture 6" descr="C:\Documents and Settings\Филин\Рабочий стол\для ПЦК\документ. членов пцк\Пойменова\для Лукиновой\грамоты 2015-2016\Прохорова (1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58" y="4000504"/>
            <a:ext cx="1714512" cy="2357454"/>
          </a:xfrm>
          <a:prstGeom prst="rect">
            <a:avLst/>
          </a:prstGeom>
          <a:noFill/>
        </p:spPr>
      </p:pic>
      <p:pic>
        <p:nvPicPr>
          <p:cNvPr id="37895" name="Picture 7" descr="C:\Documents and Settings\Филин\Рабочий стол\методич. работа 2011-2014\достиж. уч-ся\format_A5_document_14893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00628" y="3357562"/>
            <a:ext cx="1857388" cy="2643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3701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8. Выступление на педагогическом совете, совещании при директоре, ПЦК (указать где) тема, проблема: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45" y="1000108"/>
          <a:ext cx="9001155" cy="5881467"/>
        </p:xfrm>
        <a:graphic>
          <a:graphicData uri="http://schemas.openxmlformats.org/drawingml/2006/table">
            <a:tbl>
              <a:tblPr/>
              <a:tblGrid>
                <a:gridCol w="1968386"/>
                <a:gridCol w="5065324"/>
                <a:gridCol w="1967445"/>
              </a:tblGrid>
              <a:tr h="3571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преподаватель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место выступления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latin typeface="Times New Roman"/>
                          <a:ea typeface="Times New Roman"/>
                          <a:cs typeface="Times New Roman"/>
                        </a:rPr>
                        <a:t>Пойменова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 Е.П.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100" u="none" dirty="0">
                          <a:latin typeface="Times New Roman"/>
                          <a:ea typeface="Times New Roman"/>
                          <a:cs typeface="Times New Roman"/>
                        </a:rPr>
                        <a:t>Использование спектра информационных технологий для формирования ключевых компетенций студентов на </a:t>
                      </a:r>
                      <a:endParaRPr lang="ru-RU" sz="1100" u="none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u="none" dirty="0">
                          <a:latin typeface="Times New Roman"/>
                          <a:ea typeface="Times New Roman"/>
                          <a:cs typeface="Times New Roman"/>
                        </a:rPr>
                        <a:t>уроках общественных дисциплин»</a:t>
                      </a:r>
                      <a:endParaRPr lang="ru-RU" sz="1100" u="none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err="1">
                          <a:latin typeface="Times New Roman"/>
                          <a:ea typeface="Times New Roman"/>
                          <a:cs typeface="Times New Roman"/>
                        </a:rPr>
                        <a:t>пцк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2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Лукинова Л.П.</a:t>
                      </a:r>
                      <a:endParaRPr lang="ru-RU" sz="11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«Новые педагогические технологии в учебном процессе»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«Соревнование как метод стимулирования поведения студентов в воспитательном процессе»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пцк</a:t>
                      </a:r>
                      <a:endParaRPr lang="ru-RU" sz="11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Метод. объединение  зам. директоров по </a:t>
                      </a:r>
                      <a:r>
                        <a:rPr lang="ru-RU" sz="11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учебно-воспит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. работе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3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Воробева</a:t>
                      </a:r>
                      <a:r>
                        <a:rPr lang="ru-RU" sz="11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 О.Н.</a:t>
                      </a:r>
                      <a:endParaRPr lang="ru-RU" sz="11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Организация исследовательской деятельности студентов</a:t>
                      </a:r>
                      <a:endParaRPr lang="ru-RU" sz="11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пцк</a:t>
                      </a:r>
                      <a:endParaRPr lang="ru-RU" sz="11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Пойменова</a:t>
                      </a:r>
                      <a:r>
                        <a:rPr lang="ru-RU" sz="11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 Е.П.</a:t>
                      </a:r>
                      <a:endParaRPr lang="ru-RU" sz="11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u="non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«Использование спектра информационных технологий для формирования ключевых компетенций студентов на </a:t>
                      </a:r>
                    </a:p>
                    <a:p>
                      <a:r>
                        <a:rPr lang="ru-RU" sz="1200" u="non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уроках общественных дисциплин»</a:t>
                      </a:r>
                      <a:endParaRPr lang="ru-RU" sz="1200" b="1" u="none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пцк</a:t>
                      </a:r>
                      <a:endParaRPr lang="ru-RU" sz="11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1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Шевченко В.И.</a:t>
                      </a:r>
                      <a:endParaRPr lang="ru-RU" sz="11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Доклад «</a:t>
                      </a:r>
                      <a:r>
                        <a:rPr lang="ru-RU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Здоровьесберегающие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технологии»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пцк</a:t>
                      </a:r>
                      <a:endParaRPr lang="ru-RU" sz="11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9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Симонян А.А.</a:t>
                      </a:r>
                      <a:endParaRPr lang="ru-RU" sz="11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Организация самостоятельной работы учащихся на уроках иностранного языка» как средство повышения профессиональной компетенции студента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пцк</a:t>
                      </a:r>
                      <a:endParaRPr lang="ru-RU" sz="11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Папоян</a:t>
                      </a:r>
                      <a:r>
                        <a:rPr lang="ru-RU" sz="11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 К.О.</a:t>
                      </a:r>
                      <a:endParaRPr lang="ru-RU" sz="11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«Проектно-исследовательская деятельность обучающихся на уроках английского языка»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пцк</a:t>
                      </a:r>
                      <a:endParaRPr lang="ru-RU" sz="11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Путятина Е.А.</a:t>
                      </a:r>
                      <a:endParaRPr lang="ru-RU" sz="11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Активизация познавательной деятельности студентов через систему самостоятельной работы по предмету.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пцк</a:t>
                      </a:r>
                      <a:endParaRPr lang="ru-RU" sz="11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Рябенко</a:t>
                      </a:r>
                      <a:r>
                        <a:rPr lang="ru-RU" sz="11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 В.А.</a:t>
                      </a:r>
                      <a:endParaRPr lang="ru-RU" sz="11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Информационные технологии как средство активизации познавательной деятельности на уроках математики.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пцк</a:t>
                      </a:r>
                      <a:endParaRPr lang="ru-RU" sz="11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5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Мирошников А.И.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Военно-патриотическое воспитание обучающихся  на уроках ОБЖ, посредством комбинирования элементов известных методик.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пцк</a:t>
                      </a:r>
                      <a:endParaRPr lang="ru-RU" sz="11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Скоторева</a:t>
                      </a:r>
                      <a:r>
                        <a:rPr lang="ru-RU" sz="12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А.В.</a:t>
                      </a:r>
                      <a:endParaRPr lang="ru-RU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«Исследование психологического микроклимата коллектива группы на занятии»</a:t>
                      </a:r>
                      <a:endParaRPr lang="ru-RU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пцк</a:t>
                      </a:r>
                      <a:endParaRPr lang="ru-RU" sz="11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5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9. Участие в </a:t>
            </a:r>
            <a:r>
              <a:rPr lang="ru-RU" sz="2000" b="1" dirty="0" err="1" smtClean="0"/>
              <a:t>общеколледжных</a:t>
            </a:r>
            <a:r>
              <a:rPr lang="ru-RU" sz="2000" b="1" dirty="0" smtClean="0"/>
              <a:t>, областных, всероссийских конференциях, конкурсах преподавателей: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16529112"/>
              </p:ext>
            </p:extLst>
          </p:nvPr>
        </p:nvGraphicFramePr>
        <p:xfrm>
          <a:off x="214282" y="1142983"/>
          <a:ext cx="7929618" cy="4755238"/>
        </p:xfrm>
        <a:graphic>
          <a:graphicData uri="http://schemas.openxmlformats.org/drawingml/2006/table">
            <a:tbl>
              <a:tblPr/>
              <a:tblGrid>
                <a:gridCol w="2485171"/>
                <a:gridCol w="3058673"/>
                <a:gridCol w="2385774"/>
              </a:tblGrid>
              <a:tr h="38950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Преподаватель</a:t>
                      </a:r>
                      <a:endParaRPr lang="ru-RU" sz="1400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Дисциплина</a:t>
                      </a:r>
                      <a:endParaRPr lang="ru-RU" sz="1400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Всего</a:t>
                      </a:r>
                      <a:endParaRPr lang="ru-RU" sz="1400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306">
                <a:tc>
                  <a:txBody>
                    <a:bodyPr/>
                    <a:lstStyle/>
                    <a:p>
                      <a:r>
                        <a:rPr lang="ru-RU" dirty="0" smtClean="0"/>
                        <a:t>Воробьева О.Н.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Химия и биология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26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213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Панченкова</a:t>
                      </a:r>
                      <a:r>
                        <a:rPr lang="ru-RU" dirty="0" smtClean="0"/>
                        <a:t> И.И.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История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23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044">
                <a:tc>
                  <a:txBody>
                    <a:bodyPr/>
                    <a:lstStyle/>
                    <a:p>
                      <a:r>
                        <a:rPr lang="ru-RU" dirty="0" smtClean="0"/>
                        <a:t>Лукинова Л.П.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физика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919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Пойменова</a:t>
                      </a:r>
                      <a:r>
                        <a:rPr lang="ru-RU" dirty="0" smtClean="0"/>
                        <a:t> Е.П.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Обществознание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920">
                <a:tc>
                  <a:txBody>
                    <a:bodyPr/>
                    <a:lstStyle/>
                    <a:p>
                      <a:r>
                        <a:rPr lang="ru-RU" dirty="0" smtClean="0"/>
                        <a:t>Шевченко В.И.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Английский язык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095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Богомазова</a:t>
                      </a:r>
                      <a:r>
                        <a:rPr lang="ru-RU" dirty="0" smtClean="0"/>
                        <a:t> Е.В.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Русский язык и литература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Папоян</a:t>
                      </a:r>
                      <a:r>
                        <a:rPr lang="ru-RU" dirty="0" smtClean="0"/>
                        <a:t> К.О.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Английский язык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Скоторева</a:t>
                      </a:r>
                      <a:r>
                        <a:rPr lang="ru-RU" dirty="0" smtClean="0"/>
                        <a:t> А.В.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Русский язык и литература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8134">
                <a:tc>
                  <a:txBody>
                    <a:bodyPr/>
                    <a:lstStyle/>
                    <a:p>
                      <a:r>
                        <a:rPr lang="ru-RU" dirty="0" smtClean="0"/>
                        <a:t>Симонян А.А.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Немецкий язык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"/>
          <p:cNvGraphicFramePr>
            <a:graphicFrameLocks noChangeAspect="1"/>
          </p:cNvGraphicFramePr>
          <p:nvPr/>
        </p:nvGraphicFramePr>
        <p:xfrm>
          <a:off x="285720" y="142852"/>
          <a:ext cx="1714512" cy="2714644"/>
        </p:xfrm>
        <a:graphic>
          <a:graphicData uri="http://schemas.openxmlformats.org/presentationml/2006/ole">
            <p:oleObj spid="_x0000_s68610" name="Acrobat Document" r:id="rId3" imgW="5355000" imgH="7578000" progId="">
              <p:embed/>
            </p:oleObj>
          </a:graphicData>
        </a:graphic>
      </p:graphicFrame>
      <p:graphicFrame>
        <p:nvGraphicFramePr>
          <p:cNvPr id="68611" name="Object 3"/>
          <p:cNvGraphicFramePr>
            <a:graphicFrameLocks noChangeAspect="1"/>
          </p:cNvGraphicFramePr>
          <p:nvPr/>
        </p:nvGraphicFramePr>
        <p:xfrm>
          <a:off x="2143109" y="285728"/>
          <a:ext cx="1428760" cy="2286016"/>
        </p:xfrm>
        <a:graphic>
          <a:graphicData uri="http://schemas.openxmlformats.org/presentationml/2006/ole">
            <p:oleObj spid="_x0000_s68611" name="Acrobat Document" r:id="rId4" imgW="5355000" imgH="7578000" progId="">
              <p:embed/>
            </p:oleObj>
          </a:graphicData>
        </a:graphic>
      </p:graphicFrame>
      <p:graphicFrame>
        <p:nvGraphicFramePr>
          <p:cNvPr id="68612" name="Object 4"/>
          <p:cNvGraphicFramePr>
            <a:graphicFrameLocks noChangeAspect="1"/>
          </p:cNvGraphicFramePr>
          <p:nvPr/>
        </p:nvGraphicFramePr>
        <p:xfrm>
          <a:off x="3786182" y="357166"/>
          <a:ext cx="1643074" cy="2143140"/>
        </p:xfrm>
        <a:graphic>
          <a:graphicData uri="http://schemas.openxmlformats.org/presentationml/2006/ole">
            <p:oleObj spid="_x0000_s68612" name="Acrobat Document" r:id="rId5" imgW="5355000" imgH="7578000" progId="">
              <p:embed/>
            </p:oleObj>
          </a:graphicData>
        </a:graphic>
      </p:graphicFrame>
      <p:graphicFrame>
        <p:nvGraphicFramePr>
          <p:cNvPr id="68613" name="Object 5"/>
          <p:cNvGraphicFramePr>
            <a:graphicFrameLocks noChangeAspect="1"/>
          </p:cNvGraphicFramePr>
          <p:nvPr/>
        </p:nvGraphicFramePr>
        <p:xfrm>
          <a:off x="5429256" y="357166"/>
          <a:ext cx="2071702" cy="2286016"/>
        </p:xfrm>
        <a:graphic>
          <a:graphicData uri="http://schemas.openxmlformats.org/presentationml/2006/ole">
            <p:oleObj spid="_x0000_s68613" name="Acrobat Document" r:id="rId6" imgW="5355000" imgH="7578000" progId="">
              <p:embed/>
            </p:oleObj>
          </a:graphicData>
        </a:graphic>
      </p:graphicFrame>
      <p:pic>
        <p:nvPicPr>
          <p:cNvPr id="68614" name="Picture 6" descr="C:\Documents and Settings\Филин\Рабочий стол\методич. работа 2011-2014\свидетельства о публикацц\04.16г.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643182"/>
            <a:ext cx="2643206" cy="3643338"/>
          </a:xfrm>
          <a:prstGeom prst="rect">
            <a:avLst/>
          </a:prstGeom>
          <a:noFill/>
        </p:spPr>
      </p:pic>
      <p:graphicFrame>
        <p:nvGraphicFramePr>
          <p:cNvPr id="68615" name="Object 7"/>
          <p:cNvGraphicFramePr>
            <a:graphicFrameLocks noChangeAspect="1"/>
          </p:cNvGraphicFramePr>
          <p:nvPr/>
        </p:nvGraphicFramePr>
        <p:xfrm>
          <a:off x="214282" y="2794000"/>
          <a:ext cx="2871787" cy="4064000"/>
        </p:xfrm>
        <a:graphic>
          <a:graphicData uri="http://schemas.openxmlformats.org/presentationml/2006/ole">
            <p:oleObj spid="_x0000_s68615" name="Acrobat Document" r:id="rId8" imgW="5355000" imgH="7578000" progId="">
              <p:embed/>
            </p:oleObj>
          </a:graphicData>
        </a:graphic>
      </p:graphicFrame>
      <p:graphicFrame>
        <p:nvGraphicFramePr>
          <p:cNvPr id="68616" name="Object 8"/>
          <p:cNvGraphicFramePr>
            <a:graphicFrameLocks noChangeAspect="1"/>
          </p:cNvGraphicFramePr>
          <p:nvPr/>
        </p:nvGraphicFramePr>
        <p:xfrm>
          <a:off x="5786446" y="3071810"/>
          <a:ext cx="2371721" cy="2928958"/>
        </p:xfrm>
        <a:graphic>
          <a:graphicData uri="http://schemas.openxmlformats.org/presentationml/2006/ole">
            <p:oleObj spid="_x0000_s68616" name="Acrobat Document" r:id="rId9" imgW="5355000" imgH="7578000" progId="">
              <p:embed/>
            </p:oleObj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00024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10. Наличие публикации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Приняли активное участие в размещении методические разработок уроков и внеклассных мероприятий на различных сайтах: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Инфоурок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», 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Педзнание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», «Профобразование»  и др.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57017138"/>
              </p:ext>
            </p:extLst>
          </p:nvPr>
        </p:nvGraphicFramePr>
        <p:xfrm>
          <a:off x="-1" y="1714488"/>
          <a:ext cx="8858281" cy="3514743"/>
        </p:xfrm>
        <a:graphic>
          <a:graphicData uri="http://schemas.openxmlformats.org/drawingml/2006/table">
            <a:tbl>
              <a:tblPr/>
              <a:tblGrid>
                <a:gridCol w="2399119"/>
                <a:gridCol w="3713083"/>
                <a:gridCol w="2746079"/>
              </a:tblGrid>
              <a:tr h="34739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Преподаватель</a:t>
                      </a:r>
                      <a:endParaRPr lang="ru-RU" sz="1400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Дисциплина</a:t>
                      </a:r>
                      <a:endParaRPr lang="ru-RU" sz="1400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Всего</a:t>
                      </a:r>
                      <a:endParaRPr lang="ru-RU" sz="1400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490">
                <a:tc>
                  <a:txBody>
                    <a:bodyPr/>
                    <a:lstStyle/>
                    <a:p>
                      <a:r>
                        <a:rPr lang="ru-RU" dirty="0" smtClean="0"/>
                        <a:t>Воробьева О.Н.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Химия и биология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109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Панченкова</a:t>
                      </a:r>
                      <a:r>
                        <a:rPr lang="ru-RU" dirty="0" smtClean="0"/>
                        <a:t> И.И.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История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445">
                <a:tc>
                  <a:txBody>
                    <a:bodyPr/>
                    <a:lstStyle/>
                    <a:p>
                      <a:r>
                        <a:rPr lang="ru-RU" dirty="0" smtClean="0"/>
                        <a:t>Лукинова Л.П.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физика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635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Пойменова</a:t>
                      </a:r>
                      <a:r>
                        <a:rPr lang="ru-RU" dirty="0" smtClean="0"/>
                        <a:t> Е.П.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Обществознание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361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Богомазова</a:t>
                      </a:r>
                      <a:r>
                        <a:rPr lang="ru-RU" dirty="0" smtClean="0"/>
                        <a:t> Е.В.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Русский язык и литература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149">
                <a:tc>
                  <a:txBody>
                    <a:bodyPr/>
                    <a:lstStyle/>
                    <a:p>
                      <a:r>
                        <a:rPr lang="ru-RU" dirty="0" smtClean="0"/>
                        <a:t>Симонян А.А.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Немецкий язык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dirty="0" smtClean="0"/>
                        <a:t>Шевченко В.И.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Английский язык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119">
                <a:tc>
                  <a:txBody>
                    <a:bodyPr/>
                    <a:lstStyle/>
                    <a:p>
                      <a:r>
                        <a:rPr lang="ru-RU" dirty="0" smtClean="0"/>
                        <a:t>Рябенко В.А.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Математика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956" y="0"/>
            <a:ext cx="8099000" cy="428604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1-2. Состав ПЦК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500043"/>
          <a:ext cx="9001156" cy="6486561"/>
        </p:xfrm>
        <a:graphic>
          <a:graphicData uri="http://schemas.openxmlformats.org/drawingml/2006/table">
            <a:tbl>
              <a:tblPr/>
              <a:tblGrid>
                <a:gridCol w="1762575"/>
                <a:gridCol w="792273"/>
                <a:gridCol w="1445648"/>
                <a:gridCol w="1000132"/>
                <a:gridCol w="733979"/>
                <a:gridCol w="2322879"/>
                <a:gridCol w="943670"/>
              </a:tblGrid>
              <a:tr h="3841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Ф.И.О.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педстаж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дисциплины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классное руководство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категория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награды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повышение квалификации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872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Панченкова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И.И.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 1986 года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История и обществознание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КИП-21 Слесарь по КИП и А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высшая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Нагрудный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знак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«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Почетный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работник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НПО»февраль,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Памятная медаль «</a:t>
                      </a:r>
                      <a:r>
                        <a:rPr lang="ru-RU" sz="1000" dirty="0" err="1" smtClean="0">
                          <a:latin typeface="Times New Roman"/>
                          <a:ea typeface="Calibri"/>
                          <a:cs typeface="Times New Roman"/>
                        </a:rPr>
                        <a:t>ПатриотОтечества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»,</a:t>
                      </a:r>
                      <a:r>
                        <a:rPr lang="ru-RU" sz="10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Губернаторская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премия им. полководца Ватутина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2011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1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Шевченко В.И.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 2006 года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Иностранный язык(английский)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ОТ-11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первая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2015г.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87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Пойменова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Е.П.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История и общество-знание,православная культура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КИП-11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Слесарь по КИП и А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первая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Благодарственное письмо Начальник департамента образования, культуры, спорта и молодежной политики администрации г.Белгорода 2009,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2010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2008г.,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2015г.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5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Доманов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Р.В.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 2012 года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физкультура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СВ-21 – сварщик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первая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2009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7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Симонян А.А.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 1987 года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Иностранный язык(немецкий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Calibri"/>
                          <a:cs typeface="Times New Roman"/>
                        </a:rPr>
                        <a:t>C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en-US" sz="1000" dirty="0">
                          <a:latin typeface="Times New Roman"/>
                          <a:ea typeface="Calibri"/>
                          <a:cs typeface="Times New Roman"/>
                        </a:rPr>
                        <a:t>-21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высшая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2015г.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5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Богомазова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Е.В.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Литература и русский язык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первая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Почетная грамота Департамента 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образования,культуры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и молодежной политики Белгородской области ,май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r>
                        <a:rPr lang="en-US" sz="1000" dirty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, 2015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4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Лукинова Л.П.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1982г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физика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ОБ-21мастер общестроительных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работ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высшая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Нагрудный знак «Отличник народного просвещения»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2007, 2011,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2016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3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Кудинова Л.П.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2001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Физическая культура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высшая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3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Воробьева О.Н.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1997г.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Химия и биология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ОТ-22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высшая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Грамота министерства образования и науки.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2015г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2016г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1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Рябенко В.А.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1975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математика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ЭМ-21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высшая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Грамота министерства образования и науки.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2010 г.,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2015 г.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7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Сахарчук Н.П.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2015 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Математика, информатика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Без категории</a:t>
                      </a:r>
                      <a:endParaRPr lang="ru-RU" sz="1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2016г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7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Скоторева А.В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Литература и русский язык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ЭМ-11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Без категории</a:t>
                      </a:r>
                      <a:endParaRPr lang="ru-RU" sz="1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2016г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3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Мирошников А.И.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ОБЖ, БЖ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Без </a:t>
                      </a:r>
                      <a:r>
                        <a:rPr lang="ru-RU" sz="1000" dirty="0" err="1" smtClean="0">
                          <a:latin typeface="Times New Roman"/>
                          <a:ea typeface="Calibri"/>
                          <a:cs typeface="Times New Roman"/>
                        </a:rPr>
                        <a:t>категор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2016г</a:t>
                      </a: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0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Попаян К.О.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Иностранный язык(английский)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ОБ-12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Без </a:t>
                      </a:r>
                      <a:r>
                        <a:rPr lang="ru-RU" sz="1000" dirty="0" err="1" smtClean="0">
                          <a:latin typeface="Times New Roman"/>
                          <a:ea typeface="Calibri"/>
                          <a:cs typeface="Times New Roman"/>
                        </a:rPr>
                        <a:t>категор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2016г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3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Путятина Е.В.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2006</a:t>
                      </a: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информатика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ОТ-22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Без </a:t>
                      </a:r>
                      <a:r>
                        <a:rPr lang="ru-RU" sz="1000" dirty="0" err="1" smtClean="0">
                          <a:latin typeface="Times New Roman"/>
                          <a:ea typeface="Calibri"/>
                          <a:cs typeface="Times New Roman"/>
                        </a:rPr>
                        <a:t>категор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2015г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8499" marR="284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1175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Picture 1" descr="C:\Documents and Settings\Филин\Рабочий стол\методич. работа 2011-2014\свидетельства о публикацц\публ. презент. ур. Электроемк.-05.16г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1714512" cy="2357454"/>
          </a:xfrm>
          <a:prstGeom prst="rect">
            <a:avLst/>
          </a:prstGeom>
          <a:noFill/>
        </p:spPr>
      </p:pic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6858016" y="2928934"/>
          <a:ext cx="1785950" cy="2857520"/>
        </p:xfrm>
        <a:graphic>
          <a:graphicData uri="http://schemas.openxmlformats.org/presentationml/2006/ole">
            <p:oleObj spid="_x0000_s32778" name="Acrobat Document" r:id="rId4" imgW="5355000" imgH="7578000" progId="">
              <p:embed/>
            </p:oleObj>
          </a:graphicData>
        </a:graphic>
      </p:graphicFrame>
      <p:graphicFrame>
        <p:nvGraphicFramePr>
          <p:cNvPr id="32771" name="Object 3"/>
          <p:cNvGraphicFramePr>
            <a:graphicFrameLocks noChangeAspect="1"/>
          </p:cNvGraphicFramePr>
          <p:nvPr/>
        </p:nvGraphicFramePr>
        <p:xfrm>
          <a:off x="2571736" y="285728"/>
          <a:ext cx="1500198" cy="2143140"/>
        </p:xfrm>
        <a:graphic>
          <a:graphicData uri="http://schemas.openxmlformats.org/presentationml/2006/ole">
            <p:oleObj spid="_x0000_s32779" name="Acrobat Document" r:id="rId5" imgW="5355000" imgH="7578000" progId="">
              <p:embed/>
            </p:oleObj>
          </a:graphicData>
        </a:graphic>
      </p:graphicFrame>
      <p:pic>
        <p:nvPicPr>
          <p:cNvPr id="32773" name="Picture 5" descr="C:\Documents and Settings\Филин\Рабочий стол\методич. работа 2011-2014\свидетельства о публикацц\12.12.15- кл. час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357166"/>
            <a:ext cx="1714512" cy="2214578"/>
          </a:xfrm>
          <a:prstGeom prst="rect">
            <a:avLst/>
          </a:prstGeom>
          <a:noFill/>
        </p:spPr>
      </p:pic>
      <p:pic>
        <p:nvPicPr>
          <p:cNvPr id="32774" name="Picture 6" descr="C:\Documents and Settings\Филин\Рабочий стол\методич. работа 2011-2014\свидетельства о публикацц\публ.разр. ур. Электроемк.-05.16г.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285728"/>
            <a:ext cx="2286016" cy="2357430"/>
          </a:xfrm>
          <a:prstGeom prst="rect">
            <a:avLst/>
          </a:prstGeom>
          <a:noFill/>
        </p:spPr>
      </p:pic>
      <p:pic>
        <p:nvPicPr>
          <p:cNvPr id="32780" name="Picture 12" descr="C:\Documents and Settings\Филин\Рабочий стол\методич. работа 2011-2014\свидетельства о публикацц\Сертификат проекта infourok.r- статья-16г.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86050" y="2928934"/>
            <a:ext cx="2071702" cy="3000396"/>
          </a:xfrm>
          <a:prstGeom prst="rect">
            <a:avLst/>
          </a:prstGeom>
          <a:noFill/>
        </p:spPr>
      </p:pic>
      <p:pic>
        <p:nvPicPr>
          <p:cNvPr id="32781" name="Picture 13" descr="C:\Documents and Settings\Филин\Рабочий стол\методич. работа 2011-2014\свидетельства о публикацц\разр. урока Эл. ток в жидк., 15 г.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34" y="2857496"/>
            <a:ext cx="2357422" cy="3143272"/>
          </a:xfrm>
          <a:prstGeom prst="rect">
            <a:avLst/>
          </a:prstGeom>
          <a:noFill/>
        </p:spPr>
      </p:pic>
      <p:graphicFrame>
        <p:nvGraphicFramePr>
          <p:cNvPr id="32782" name="Object 14"/>
          <p:cNvGraphicFramePr>
            <a:graphicFrameLocks noChangeAspect="1"/>
          </p:cNvGraphicFramePr>
          <p:nvPr/>
        </p:nvGraphicFramePr>
        <p:xfrm>
          <a:off x="5072066" y="3000372"/>
          <a:ext cx="1643074" cy="2786082"/>
        </p:xfrm>
        <a:graphic>
          <a:graphicData uri="http://schemas.openxmlformats.org/presentationml/2006/ole">
            <p:oleObj spid="_x0000_s32782" name="Acrobat Document" r:id="rId10" imgW="5355000" imgH="75780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11. Использование современных педагогических технологий, их элементов ( наименование, краткая характеристика):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75934466"/>
              </p:ext>
            </p:extLst>
          </p:nvPr>
        </p:nvGraphicFramePr>
        <p:xfrm>
          <a:off x="214282" y="928672"/>
          <a:ext cx="8572560" cy="6742176"/>
        </p:xfrm>
        <a:graphic>
          <a:graphicData uri="http://schemas.openxmlformats.org/drawingml/2006/table">
            <a:tbl>
              <a:tblPr/>
              <a:tblGrid>
                <a:gridCol w="1743891"/>
                <a:gridCol w="1691044"/>
                <a:gridCol w="5137625"/>
              </a:tblGrid>
              <a:tr h="238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Преподаватель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Дисциплина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Современные педагогические технологии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4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Лукинова Л.П.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физика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информационные технологии</a:t>
                      </a: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игровые технологии,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 разноуровневое обучение, технология проблемного обучения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0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Пойменова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Е.П.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обществознание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u="none" dirty="0">
                          <a:latin typeface="Times New Roman"/>
                          <a:ea typeface="Times New Roman"/>
                          <a:cs typeface="Times New Roman"/>
                        </a:rPr>
                        <a:t>Проектно-исследовательская работа «Люди и события от начала земли Белгородской до наших дней»</a:t>
                      </a:r>
                      <a:endParaRPr lang="ru-RU" sz="1400" b="0" u="none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Воробьева О.Н.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Химия и биология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-информационно- коммуникационные технологии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-технология сетевого взаимодействия с обучаемыми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-технология применения интерактивных и </a:t>
                      </a: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мультимедийных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обучающих программ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8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Times New Roman"/>
                          <a:cs typeface="Times New Roman"/>
                        </a:rPr>
                        <a:t>Панченкова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И.И.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История и обществознание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Проектно-исследовательская деятельность студентов.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9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+mn-lt"/>
                          <a:ea typeface="Times New Roman"/>
                          <a:cs typeface="Times New Roman"/>
                        </a:rPr>
                        <a:t>Мирошников А.И.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ОБЖ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Здоровье-сберегающие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Богомазова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Е.В.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Русский</a:t>
                      </a:r>
                      <a:r>
                        <a:rPr lang="ru-RU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язык и литература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Личностно-ориентированные технологии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Шевченко В.И.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Английский  язык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Здоровье-сберегающие</a:t>
                      </a:r>
                      <a:endParaRPr lang="ru-RU" sz="14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Симонян А.А.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Немецкий</a:t>
                      </a:r>
                      <a:r>
                        <a:rPr lang="ru-RU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язык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Метод проекта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Скоторева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А.В.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Русский язык и литература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Технология кооперативного обучения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Папоян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К.О.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Английский язык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Проектно-исследовательская деятельность обучающихся на уроках английского языка»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Рябенко В.А.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математика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Исследовательская деятельность студентов при решении задач на уроках геометрии.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Кудинова Л.П.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Физическая культура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Здоровье-сберегающие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9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444" marR="564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12. </a:t>
            </a:r>
            <a:r>
              <a:rPr lang="ru-RU" sz="2000" b="1" dirty="0" smtClean="0"/>
              <a:t>Наличие наградных документов (почетная грамота, благодарственное письмо, диплом, премии и др.</a:t>
            </a:r>
            <a:endParaRPr lang="ru-RU" sz="20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38420263"/>
              </p:ext>
            </p:extLst>
          </p:nvPr>
        </p:nvGraphicFramePr>
        <p:xfrm>
          <a:off x="1" y="1397000"/>
          <a:ext cx="9036496" cy="3760223"/>
        </p:xfrm>
        <a:graphic>
          <a:graphicData uri="http://schemas.openxmlformats.org/drawingml/2006/table">
            <a:tbl>
              <a:tblPr/>
              <a:tblGrid>
                <a:gridCol w="2447385"/>
                <a:gridCol w="3787785"/>
                <a:gridCol w="2801326"/>
              </a:tblGrid>
              <a:tr h="34739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Преподаватель</a:t>
                      </a:r>
                      <a:endParaRPr lang="ru-RU" sz="1400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Дисциплина</a:t>
                      </a:r>
                      <a:endParaRPr lang="ru-RU" sz="1400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Всего</a:t>
                      </a:r>
                      <a:endParaRPr lang="ru-RU" sz="1400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490">
                <a:tc>
                  <a:txBody>
                    <a:bodyPr/>
                    <a:lstStyle/>
                    <a:p>
                      <a:r>
                        <a:rPr lang="ru-RU" dirty="0" smtClean="0"/>
                        <a:t>Воробьева О.Н.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Химия и биология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17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109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Панченкова</a:t>
                      </a:r>
                      <a:r>
                        <a:rPr lang="ru-RU" dirty="0" smtClean="0"/>
                        <a:t> И.И.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История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445">
                <a:tc>
                  <a:txBody>
                    <a:bodyPr/>
                    <a:lstStyle/>
                    <a:p>
                      <a:r>
                        <a:rPr lang="ru-RU" dirty="0" smtClean="0"/>
                        <a:t>Лукинова Л.П.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физика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635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Пойменова</a:t>
                      </a:r>
                      <a:r>
                        <a:rPr lang="ru-RU" dirty="0" smtClean="0"/>
                        <a:t> Е.П.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Обществознание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361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Богомазова</a:t>
                      </a:r>
                      <a:r>
                        <a:rPr lang="ru-RU" dirty="0" smtClean="0"/>
                        <a:t> Е.В.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Русский язык и литература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21">
                <a:tc>
                  <a:txBody>
                    <a:bodyPr/>
                    <a:lstStyle/>
                    <a:p>
                      <a:r>
                        <a:rPr lang="ru-RU" dirty="0" smtClean="0"/>
                        <a:t>Симонян А.А.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Немецкий язык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Скоторева</a:t>
                      </a:r>
                      <a:r>
                        <a:rPr lang="ru-RU" dirty="0" smtClean="0"/>
                        <a:t> А.В.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Русский язык и литература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119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Папоян</a:t>
                      </a:r>
                      <a:r>
                        <a:rPr lang="ru-RU" dirty="0" smtClean="0"/>
                        <a:t> К.О.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Английский язык 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 marL="14930" marR="14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79730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Задачи работы предметной комиссии на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2016-2017учебный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обеспечение качественной практической подготовки студентов с учётом требований современного производства, науки и техники;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совершенствование методического профессионального мастерства преподавателей  дисциплин;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оказание методической помощи начинающим преподавателям.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реализация Государственных стандартов по общественным дисциплинам;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совершенствование содержания образовательного процесса путём активизации использования современных педагогических технологий, методик преподавания и воспитания;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 Курсы повышения квалификации (стажировка):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42844" y="1142984"/>
          <a:ext cx="8950153" cy="5286412"/>
        </p:xfrm>
        <a:graphic>
          <a:graphicData uri="http://schemas.openxmlformats.org/drawingml/2006/table">
            <a:tbl>
              <a:tblPr/>
              <a:tblGrid>
                <a:gridCol w="1183690"/>
                <a:gridCol w="2953133"/>
                <a:gridCol w="4213306"/>
                <a:gridCol w="600024"/>
              </a:tblGrid>
              <a:tr h="505300">
                <a:tc>
                  <a:txBody>
                    <a:bodyPr/>
                    <a:lstStyle/>
                    <a:p>
                      <a:pPr algn="ctr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Преподаватель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24933" marR="24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48385" algn="ctr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Место, дата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24933" marR="24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Тематика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24933" marR="24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9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Кол-во часов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24933" marR="24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81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Симонян А.А.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Шевченко В.И.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latin typeface="Times New Roman"/>
                          <a:ea typeface="Times New Roman"/>
                        </a:rPr>
                        <a:t>Богомазова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Е.В.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latin typeface="Times New Roman"/>
                          <a:ea typeface="Times New Roman"/>
                        </a:rPr>
                        <a:t>Пойменова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Е.П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Кудинова Л.П.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Путятина Е.А.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latin typeface="Times New Roman"/>
                          <a:ea typeface="Times New Roman"/>
                        </a:rPr>
                        <a:t>Сахарчук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 Н.П.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 smtClean="0">
                          <a:latin typeface="Times New Roman"/>
                          <a:ea typeface="Times New Roman"/>
                        </a:rPr>
                        <a:t>Сахарчук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 Н.П.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Воробьева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 О.Н.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Лукинова Л.П.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err="1" smtClean="0">
                          <a:latin typeface="Times New Roman"/>
                          <a:ea typeface="Times New Roman"/>
                        </a:rPr>
                        <a:t>Мрошников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 А.И.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err="1" smtClean="0">
                          <a:latin typeface="Times New Roman"/>
                          <a:ea typeface="Times New Roman"/>
                        </a:rPr>
                        <a:t>Папоян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 К.О.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err="1" smtClean="0">
                          <a:latin typeface="Times New Roman"/>
                          <a:ea typeface="Times New Roman"/>
                        </a:rPr>
                        <a:t>Рябенко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 В.А.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err="1" smtClean="0">
                          <a:latin typeface="Times New Roman"/>
                          <a:ea typeface="Times New Roman"/>
                        </a:rPr>
                        <a:t>СимонянА.А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err="1" smtClean="0">
                          <a:latin typeface="Times New Roman"/>
                          <a:ea typeface="Times New Roman"/>
                        </a:rPr>
                        <a:t>Скоторева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 А.В.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Шевченко В.И.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24933" marR="24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ОГАОУ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 ДПО «</a:t>
                      </a:r>
                      <a:r>
                        <a:rPr lang="ru-RU" sz="1200" baseline="0" dirty="0" err="1" smtClean="0">
                          <a:latin typeface="Times New Roman"/>
                          <a:ea typeface="Times New Roman"/>
                        </a:rPr>
                        <a:t>БелИРО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14.09.-09.10.15г.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latin typeface="Times New Roman"/>
                          <a:ea typeface="Times New Roman"/>
                        </a:rPr>
                        <a:t>Стажировочная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площадка ОГПОУ «БПК»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С 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25.11.2015 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по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27.11.2015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ОГАОУ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 ДПО «</a:t>
                      </a:r>
                      <a:r>
                        <a:rPr lang="ru-RU" sz="1200" baseline="0" dirty="0" err="1" smtClean="0">
                          <a:latin typeface="Times New Roman"/>
                          <a:ea typeface="Times New Roman"/>
                        </a:rPr>
                        <a:t>БелИРО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»,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05.10-16.10.15г.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ОГАОУ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 ДПО «</a:t>
                      </a:r>
                      <a:r>
                        <a:rPr lang="ru-RU" sz="1200" baseline="0" dirty="0" err="1" smtClean="0">
                          <a:latin typeface="Times New Roman"/>
                          <a:ea typeface="Times New Roman"/>
                        </a:rPr>
                        <a:t>БелИРО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»,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18.01-12.01.16г.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ОГАОУ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 ДПО «</a:t>
                      </a:r>
                      <a:r>
                        <a:rPr lang="ru-RU" sz="1200" baseline="0" dirty="0" err="1" smtClean="0">
                          <a:latin typeface="Times New Roman"/>
                          <a:ea typeface="Times New Roman"/>
                        </a:rPr>
                        <a:t>БелИРО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»,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09.03-01.04.16г.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БИК стажировка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ОГАПОУ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  «</a:t>
                      </a:r>
                      <a:r>
                        <a:rPr lang="ru-RU" sz="1200" baseline="0" dirty="0" err="1" smtClean="0">
                          <a:latin typeface="Times New Roman"/>
                          <a:ea typeface="Times New Roman"/>
                        </a:rPr>
                        <a:t>Борисовский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baseline="0" dirty="0" err="1" smtClean="0">
                          <a:latin typeface="Times New Roman"/>
                          <a:ea typeface="Times New Roman"/>
                        </a:rPr>
                        <a:t>агромеханический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 техникум»,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31.03-05.04.16г.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Политехнический колледж, 04.05-06.05.16г.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Политехнический колледж, 04.05-06.05.16г.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Политехнический колледж, 04.05-06.05.16г.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Политехнический колледж, 04.05-06.05.16г.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Политехнический колледж, 04.05-06.05.16г.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Политехнический колледж, 04.05-06.05.16г.</a:t>
                      </a:r>
                    </a:p>
                  </a:txBody>
                  <a:tcPr marL="24933" marR="24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Преподавание иностранного языка в условиях внедрения ФГОС ООО»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Организация 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воспитательной деятельности в профессиональной образовательной организации в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условиях </a:t>
                      </a: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реализации ФГОС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СПО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«Совершенствование методики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 и содержания дополнительного образования детей»</a:t>
                      </a: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Содержание и методика преподавания предмета «Информатика и ИКТ» в условиях реализации ФГОС общего образования.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Электронное </a:t>
                      </a:r>
                      <a:r>
                        <a:rPr lang="ru-RU" sz="1200" dirty="0" err="1" smtClean="0">
                          <a:latin typeface="Times New Roman"/>
                          <a:ea typeface="Times New Roman"/>
                        </a:rPr>
                        <a:t>портфолио</a:t>
                      </a: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latin typeface="Times New Roman"/>
                          <a:ea typeface="Times New Roman"/>
                        </a:rPr>
                        <a:t>Системно-деятеностный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</a:rPr>
                        <a:t> подход в условиях реализации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ФГОС СПО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24933" marR="24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72ч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24 ч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72ч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72ч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4ч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</a:rPr>
                        <a:t>36ч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24933" marR="249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0004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4. Тема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самообразования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05239959"/>
              </p:ext>
            </p:extLst>
          </p:nvPr>
        </p:nvGraphicFramePr>
        <p:xfrm>
          <a:off x="142844" y="500044"/>
          <a:ext cx="9001156" cy="5980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392"/>
                <a:gridCol w="2422203"/>
                <a:gridCol w="4610000"/>
                <a:gridCol w="1609561"/>
              </a:tblGrid>
              <a:tr h="670746"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Ф.И.О.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Тема самообразования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Дисциплина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077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Лукинова Л.П.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«Активизация самостоятельная деятельности студентов при обучении 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физике»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физика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7074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Шевченко В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Сочетание урочных и внеклассных форм работы при обучении иностранному языку как средство повышения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ключевых компетенций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обучающихся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Английский язык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6116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Пойменова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Е.П.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Использование спектра информационных технологий для формирования ключевых 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компетенций обучающихся 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занятиях 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общественных дисциплин.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обществознание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6116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Симонян А.А.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«Организация самостоятельной работы 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обучающихся 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занятиях 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иностранного 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языка </a:t>
                      </a:r>
                      <a:r>
                        <a:rPr lang="ru-RU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как средство повышения профессиональной компетенции 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студента»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Немецкий язык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9104">
                <a:tc>
                  <a:txBody>
                    <a:bodyPr/>
                    <a:lstStyle/>
                    <a:p>
                      <a:r>
                        <a:rPr lang="ru-RU" sz="120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Богомазова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Е.В.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u="non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Активизация познавательной деятельности студентов на </a:t>
                      </a:r>
                      <a:r>
                        <a:rPr lang="ru-RU" sz="1200" u="non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занятиях </a:t>
                      </a:r>
                      <a:r>
                        <a:rPr lang="ru-RU" sz="1200" u="none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учебной дисциплины «Русский язык и литература»</a:t>
                      </a:r>
                      <a:endParaRPr lang="ru-RU" sz="120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Литература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7572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Попаян К.О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«Проектно-исследовательская деятельность обучающихся на уроках английского языка».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Английский язык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7074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Скоторева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А.В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творческих способностей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обучающихся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занятиях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русского языка и литературы» </a:t>
                      </a:r>
                      <a:b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Литература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910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Мирошников А.П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«Активизация самостоятельная деятельности студентов при обучении ОБЖ и БЖ»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ОБЖ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7074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Кудинова Л.П.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Использование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здоровьесберегающих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технологий на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занятиях физкультуры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b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4280" y="214293"/>
          <a:ext cx="8929720" cy="5357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068"/>
                <a:gridCol w="1214446"/>
                <a:gridCol w="5643602"/>
                <a:gridCol w="1571604"/>
              </a:tblGrid>
              <a:tr h="539137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Ф.И.О.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Тема самообразования</a:t>
                      </a:r>
                      <a:endParaRPr lang="ru-RU" sz="1200" dirty="0" smtClean="0"/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Дисциплина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</a:tr>
              <a:tr h="53913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Рябенко</a:t>
                      </a:r>
                      <a:r>
                        <a:rPr lang="ru-RU" sz="1200" dirty="0" smtClean="0"/>
                        <a:t> В.А.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Информационные технологии как средство активизации познавательной деятельности на уроках математики</a:t>
                      </a:r>
                      <a:r>
                        <a:rPr lang="ru-RU" sz="1200" baseline="0" dirty="0" smtClean="0"/>
                        <a:t>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Математика</a:t>
                      </a:r>
                      <a:endParaRPr lang="ru-RU" sz="1200" dirty="0"/>
                    </a:p>
                  </a:txBody>
                  <a:tcPr/>
                </a:tc>
              </a:tr>
              <a:tr h="54491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Доманов</a:t>
                      </a:r>
                      <a:r>
                        <a:rPr lang="ru-RU" sz="1200" dirty="0" smtClean="0"/>
                        <a:t> Р.В.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Развитие образовательного, воспитательного и оздоровительного потенциала </a:t>
                      </a:r>
                      <a:r>
                        <a:rPr lang="ru-RU" sz="1200" dirty="0" smtClean="0"/>
                        <a:t>обучающихся </a:t>
                      </a:r>
                      <a:r>
                        <a:rPr lang="ru-RU" sz="1200" dirty="0" smtClean="0"/>
                        <a:t>на </a:t>
                      </a:r>
                      <a:r>
                        <a:rPr lang="ru-RU" sz="1200" dirty="0" smtClean="0"/>
                        <a:t>занятиях физкультуры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39137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Воробьева О.Н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Оптимизация и модернизация наглядных методов обучения</a:t>
                      </a:r>
                      <a:br>
                        <a:rPr lang="ru-RU" sz="1200" dirty="0" smtClean="0"/>
                      </a:b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Химия и биология</a:t>
                      </a:r>
                      <a:endParaRPr lang="ru-RU" sz="1200" dirty="0"/>
                    </a:p>
                  </a:txBody>
                  <a:tcPr/>
                </a:tc>
              </a:tr>
              <a:tr h="64136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Панченкова</a:t>
                      </a:r>
                      <a:r>
                        <a:rPr lang="ru-RU" sz="1200" dirty="0" smtClean="0"/>
                        <a:t> И.И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Исследовательская деятельность </a:t>
                      </a:r>
                      <a:r>
                        <a:rPr lang="ru-RU" sz="1200" dirty="0" smtClean="0"/>
                        <a:t>обучающихся </a:t>
                      </a:r>
                      <a:r>
                        <a:rPr lang="ru-RU" sz="1200" dirty="0" smtClean="0"/>
                        <a:t>как средство реализации творческого потенциала.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История</a:t>
                      </a:r>
                      <a:endParaRPr lang="ru-RU" sz="1200" dirty="0"/>
                    </a:p>
                  </a:txBody>
                  <a:tcPr/>
                </a:tc>
              </a:tr>
              <a:tr h="75479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Путянина</a:t>
                      </a:r>
                      <a:r>
                        <a:rPr lang="ru-RU" sz="1200" dirty="0" smtClean="0"/>
                        <a:t> Е.А.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Активизация познавательной деятельности студентов через систему самостоятельной работы по </a:t>
                      </a:r>
                      <a:r>
                        <a:rPr lang="ru-RU" sz="1200" dirty="0" smtClean="0"/>
                        <a:t>дисциплине «информатика»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Информатика</a:t>
                      </a:r>
                      <a:endParaRPr lang="ru-RU" sz="1200" dirty="0"/>
                    </a:p>
                  </a:txBody>
                  <a:tcPr/>
                </a:tc>
              </a:tr>
              <a:tr h="75479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Сахарчук</a:t>
                      </a:r>
                      <a:r>
                        <a:rPr lang="ru-RU" sz="1200" dirty="0" smtClean="0"/>
                        <a:t> Н.П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Информационные технологии как средство активизации познавательной деятельности студентов на </a:t>
                      </a:r>
                      <a:r>
                        <a:rPr lang="ru-RU" sz="1200" dirty="0" smtClean="0"/>
                        <a:t>занятиях </a:t>
                      </a:r>
                      <a:r>
                        <a:rPr lang="ru-RU" sz="1200" dirty="0" smtClean="0"/>
                        <a:t>информатики и математики.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Математика и информатика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</a:tr>
              <a:tr h="52229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229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401080" cy="3643338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5. Методические разработки (рекомендации, указания, пособия, тесты и другая издательская деятельность):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Методические рекомендации по выполнению самостоятельной работы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Методические рекомендации по выполнению практических и лабораторных работ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Тесты для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диф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зачетов и других форм контроля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6. Проведены открытые уроки (внеклассные мероприятия):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-Открытые уроки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Филин\Рабочий стол\а нука парни а нука девочки-английский\DSC061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876"/>
            <a:ext cx="4429156" cy="3071834"/>
          </a:xfrm>
          <a:prstGeom prst="rect">
            <a:avLst/>
          </a:prstGeom>
          <a:noFill/>
        </p:spPr>
      </p:pic>
      <p:pic>
        <p:nvPicPr>
          <p:cNvPr id="3075" name="Picture 3" descr="C:\Documents and Settings\Филин\Рабочий стол\а нука парни а нука девочки-английский\DSC061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500438"/>
            <a:ext cx="3706810" cy="3143248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8596" y="785795"/>
          <a:ext cx="7858180" cy="2866086"/>
        </p:xfrm>
        <a:graphic>
          <a:graphicData uri="http://schemas.openxmlformats.org/drawingml/2006/table">
            <a:tbl>
              <a:tblPr/>
              <a:tblGrid>
                <a:gridCol w="1599453"/>
                <a:gridCol w="4544215"/>
                <a:gridCol w="1714512"/>
              </a:tblGrid>
              <a:tr h="4371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Дисциплина преподаватель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Дата/группа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876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Физика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Лукинова Л.П.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Уроки</a:t>
                      </a:r>
                      <a:r>
                        <a:rPr lang="ru-RU" sz="12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по физике: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200" spc="-10" dirty="0">
                          <a:latin typeface="Times New Roman"/>
                          <a:ea typeface="Times New Roman"/>
                          <a:cs typeface="Times New Roman"/>
                        </a:rPr>
                        <a:t>Построение изображения в линзе. Формула тонкой линзы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Calibri"/>
                          <a:ea typeface="Times New Roman"/>
                          <a:cs typeface="Times New Roman"/>
                        </a:rPr>
                        <a:t> -</a:t>
                      </a:r>
                      <a:r>
                        <a:rPr lang="ru-RU" sz="12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«Электроемкость. Конденсаторы</a:t>
                      </a:r>
                      <a:r>
                        <a:rPr lang="ru-RU" sz="12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200" dirty="0" smtClean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08.10.15г., гр.ОТ-21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4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01.03.16г., гр. КИП-11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4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aseline="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Скоторева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А.В.</a:t>
                      </a:r>
                      <a:endParaRPr lang="ru-RU" sz="12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Урок по литературе: Гимн Революции. Борьба миров.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Символы бури, метели, огня.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20.05.16г.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Кип-11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Панченкова</a:t>
                      </a: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И.И.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Уроки по истории:</a:t>
                      </a: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«Роль религии в современном мире»  -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«Демократия»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3.12.15г. (гр. СВ-11)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18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Шевченко В.И.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Мастер-класс: </a:t>
                      </a:r>
                      <a:r>
                        <a:rPr lang="ru-RU" sz="12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Конкурсно-игровая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программа,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посвящённая Дню Молодёжи</a:t>
                      </a: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«Молодёжный калейдоскоп»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02.06.16г.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Метод. объединение  зам. директоров по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УВР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14380"/>
          </a:xfrm>
        </p:spPr>
        <p:txBody>
          <a:bodyPr>
            <a:noAutofit/>
          </a:bodyPr>
          <a:lstStyle/>
          <a:p>
            <a:pPr algn="l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- Внеклассные мероприятия в рамках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декады цикловой комиссии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29835324"/>
              </p:ext>
            </p:extLst>
          </p:nvPr>
        </p:nvGraphicFramePr>
        <p:xfrm>
          <a:off x="285719" y="928670"/>
          <a:ext cx="8858281" cy="5143536"/>
        </p:xfrm>
        <a:graphic>
          <a:graphicData uri="http://schemas.openxmlformats.org/drawingml/2006/table">
            <a:tbl>
              <a:tblPr/>
              <a:tblGrid>
                <a:gridCol w="3452318"/>
                <a:gridCol w="1542351"/>
                <a:gridCol w="1542351"/>
                <a:gridCol w="2321261"/>
              </a:tblGrid>
              <a:tr h="586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b="0" kern="1600" dirty="0">
                          <a:latin typeface="Times New Roman"/>
                          <a:ea typeface="Times New Roman"/>
                          <a:cs typeface="Times New Roman"/>
                        </a:rPr>
                        <a:t>Мероприятие</a:t>
                      </a:r>
                      <a:endParaRPr lang="ru-RU" sz="1400" b="1" kern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b="0" kern="1600" dirty="0">
                          <a:latin typeface="Times New Roman"/>
                          <a:ea typeface="Times New Roman"/>
                          <a:cs typeface="Times New Roman"/>
                        </a:rPr>
                        <a:t>Дата, время  проведения</a:t>
                      </a:r>
                      <a:endParaRPr lang="ru-RU" sz="1400" b="1" kern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b="0" kern="1600" dirty="0"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  <a:endParaRPr lang="ru-RU" sz="1400" b="1" kern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проведения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b="0" kern="1600" dirty="0">
                          <a:latin typeface="Times New Roman"/>
                          <a:ea typeface="Times New Roman"/>
                          <a:cs typeface="Times New Roman"/>
                        </a:rPr>
                        <a:t>Ответственный</a:t>
                      </a:r>
                      <a:endParaRPr lang="ru-RU" sz="1400" b="1" kern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71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1" kern="1600" dirty="0"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  <a:r>
                        <a:rPr lang="ru-RU" sz="1200" b="0" kern="1600" dirty="0">
                          <a:latin typeface="Times New Roman"/>
                          <a:ea typeface="Times New Roman"/>
                          <a:cs typeface="Times New Roman"/>
                        </a:rPr>
                        <a:t>А ну-ка, парни!</a:t>
                      </a:r>
                      <a:endParaRPr lang="ru-RU" sz="1200" b="1" kern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2. Классный час «Подвиг народа бессмертен»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3. Конкурс газет  «Служить Отчизне»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3.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Квест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– соревнование «Служить Отчизне!»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4. Олимпиада по математике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5. Соревнование по химии «Химический турнир»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6. Конкурс  рефератов «Экологические проблемы современного мира»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7. Открытый урок по физике «Электроемкость. Конденсаторы»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8. Игра-соревнование по английскому языку «Хобби»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9.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Блиц-турнир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по русскому языку и литературе «Лишь слову жизнь дана…»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10. Праздник спорта и хорошего настроения «Грация. Красота. Здоровье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0" kern="1600" dirty="0">
                          <a:latin typeface="Times New Roman"/>
                          <a:ea typeface="Times New Roman"/>
                          <a:cs typeface="Times New Roman"/>
                        </a:rPr>
                        <a:t>18.02.16 г.</a:t>
                      </a:r>
                      <a:endParaRPr lang="ru-RU" sz="1200" b="1" kern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14-00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19.02.16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14-00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20.02.16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24.02.16 г.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14-00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25.02.16 г.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14-00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26.02.16 г.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14-00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29.02. 16 г.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01.03.16 г.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ru-RU" sz="1200" baseline="30000" dirty="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02.03.16 г.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14-00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0" kern="1600" dirty="0">
                          <a:latin typeface="Times New Roman"/>
                          <a:ea typeface="Times New Roman"/>
                          <a:cs typeface="Times New Roman"/>
                        </a:rPr>
                        <a:t>Спортивный зал</a:t>
                      </a:r>
                      <a:endParaRPr lang="ru-RU" sz="1200" b="1" kern="1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Кабинет №45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 этаж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Кабинет № 25, 31, 39, 45, 47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Кабинет №45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Библиотека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Кабинет №39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Кабинет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№47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Кабинет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№27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0" kern="1600" dirty="0">
                          <a:latin typeface="Times New Roman"/>
                          <a:ea typeface="Times New Roman"/>
                          <a:cs typeface="Times New Roman"/>
                        </a:rPr>
                        <a:t>Спортивный зал</a:t>
                      </a:r>
                      <a:endParaRPr lang="ru-RU" sz="1200" b="1" kern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200" b="0" kern="1600" dirty="0" err="1">
                          <a:latin typeface="Times New Roman"/>
                          <a:ea typeface="Times New Roman"/>
                          <a:cs typeface="Times New Roman"/>
                        </a:rPr>
                        <a:t>Доманов</a:t>
                      </a:r>
                      <a:r>
                        <a:rPr lang="ru-RU" sz="1200" b="0" kern="16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b="0" kern="16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Р.В.</a:t>
                      </a:r>
                      <a:r>
                        <a:rPr lang="ru-RU" sz="1200" b="1" kern="1600" dirty="0" err="1">
                          <a:latin typeface="Calibri"/>
                          <a:ea typeface="Times New Roman"/>
                          <a:cs typeface="Times New Roman"/>
                        </a:rPr>
                        <a:t>.</a:t>
                      </a:r>
                      <a:r>
                        <a:rPr lang="ru-RU" sz="1200" dirty="0" err="1" smtClean="0">
                          <a:latin typeface="Times New Roman"/>
                          <a:ea typeface="Calibri"/>
                          <a:cs typeface="Times New Roman"/>
                        </a:rPr>
                        <a:t>Мирошников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А.И.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Рябенко 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В.А.</a:t>
                      </a:r>
                      <a:r>
                        <a:rPr lang="ru-RU" sz="1200" dirty="0" smtClean="0">
                          <a:latin typeface="Calibri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12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 err="1" smtClean="0">
                          <a:latin typeface="Times New Roman"/>
                          <a:ea typeface="Calibri"/>
                          <a:cs typeface="Times New Roman"/>
                        </a:rPr>
                        <a:t>Сахарчук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Н.В.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преподаватели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latin typeface="Times New Roman"/>
                          <a:ea typeface="Calibri"/>
                          <a:cs typeface="Times New Roman"/>
                        </a:rPr>
                        <a:t>Панченкова</a:t>
                      </a:r>
                      <a:r>
                        <a:rPr lang="ru-RU" sz="12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И.И.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Рябенко 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В.А.</a:t>
                      </a:r>
                      <a:r>
                        <a:rPr lang="ru-RU" sz="1200" dirty="0" smtClean="0">
                          <a:latin typeface="Calibri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12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 err="1" smtClean="0">
                          <a:latin typeface="Times New Roman"/>
                          <a:ea typeface="Calibri"/>
                          <a:cs typeface="Times New Roman"/>
                        </a:rPr>
                        <a:t>Сахарчук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Н.П.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Воробьева О.Н.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Лукинова Л.П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Лукинова Л.П..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Шевченко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В.И.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Папоян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К.О.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Богомазова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Е.В.</a:t>
                      </a:r>
                      <a:r>
                        <a:rPr lang="ru-RU" sz="1200" dirty="0" smtClean="0">
                          <a:latin typeface="Calibri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120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 err="1" smtClean="0">
                          <a:latin typeface="Times New Roman"/>
                          <a:ea typeface="Calibri"/>
                          <a:cs typeface="Times New Roman"/>
                        </a:rPr>
                        <a:t>Скоторева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А.О.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Кудинова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Л.П.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Доманов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Р.В.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25536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«А ну-ка парни!»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Цели: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укрепление здоровья и физической подготовленности студентов, воспитание чувства коллективизма и сплоченности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200" dirty="0" smtClean="0"/>
              <a:t/>
            </a:r>
            <a:br>
              <a:rPr lang="ru-RU" sz="2200" dirty="0" smtClean="0"/>
            </a:br>
            <a:endParaRPr lang="ru-RU" dirty="0"/>
          </a:p>
        </p:txBody>
      </p:sp>
      <p:pic>
        <p:nvPicPr>
          <p:cNvPr id="7171" name="Picture 3" descr="C:\Documents and Settings\Филин\Рабочий стол\а ну-ка парни\IMG_13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071546"/>
            <a:ext cx="4429124" cy="2714644"/>
          </a:xfrm>
          <a:prstGeom prst="rect">
            <a:avLst/>
          </a:prstGeom>
          <a:noFill/>
        </p:spPr>
      </p:pic>
      <p:pic>
        <p:nvPicPr>
          <p:cNvPr id="6" name="Picture 2" descr="C:\Documents and Settings\Филин\Рабочий стол\а ну-ка парни\IMG_1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000108"/>
            <a:ext cx="4000528" cy="2857520"/>
          </a:xfrm>
          <a:prstGeom prst="rect">
            <a:avLst/>
          </a:prstGeom>
          <a:noFill/>
        </p:spPr>
      </p:pic>
      <p:pic>
        <p:nvPicPr>
          <p:cNvPr id="5" name="Picture 2" descr="C:\Documents and Settings\Филин\Рабочий стол\а ну-ка парни\IMG_12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714752"/>
            <a:ext cx="4000528" cy="3143248"/>
          </a:xfrm>
          <a:prstGeom prst="rect">
            <a:avLst/>
          </a:prstGeom>
          <a:noFill/>
        </p:spPr>
      </p:pic>
      <p:pic>
        <p:nvPicPr>
          <p:cNvPr id="7" name="Picture 3" descr="C:\Documents and Settings\Филин\Рабочий стол\а ну-ка парни\IMG_13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643314"/>
            <a:ext cx="4286248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</TotalTime>
  <Words>1738</Words>
  <Application>Microsoft Office PowerPoint</Application>
  <PresentationFormat>Экран (4:3)</PresentationFormat>
  <Paragraphs>510</Paragraphs>
  <Slides>23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Acrobat Document</vt:lpstr>
      <vt:lpstr>ОТЧЕТ предметно-цикловой комиссии преподавателей гуманитарного и естественно-научного  профиля о методической работе за  2015-2016 учебный год  </vt:lpstr>
      <vt:lpstr>1-2. Состав ПЦК</vt:lpstr>
      <vt:lpstr>3. Курсы повышения квалификации (стажировка):</vt:lpstr>
      <vt:lpstr>4. Тема самообразования</vt:lpstr>
      <vt:lpstr>Слайд 5</vt:lpstr>
      <vt:lpstr>5. Методические разработки (рекомендации, указания, пособия, тесты и другая издательская деятельность):   - Методические рекомендации по выполнению самостоятельной работы - Методические рекомендации по выполнению практических и лабораторных работ - Тесты для диф. зачетов и других форм контроля    </vt:lpstr>
      <vt:lpstr>6. Проведены открытые уроки (внеклассные мероприятия): -Открытые уроки</vt:lpstr>
      <vt:lpstr> - Внеклассные мероприятия в рамках декады цикловой комиссии </vt:lpstr>
      <vt:lpstr>«А ну-ка парни!» Цели: укрепление здоровья и физической подготовленности студентов, воспитание чувства коллективизма и сплоченности. </vt:lpstr>
      <vt:lpstr>Квест-соревнование «Служить Отчизне» Цель: повышение уровня информированности молодежи о героической истории России. Воспитание патриотизма и гордости за свою Родину. </vt:lpstr>
      <vt:lpstr>«Грация. Красота. Здоровье!» Цели: обеспечить высокую двигательную культуру, необходимую для любой профессии; развивать  физические, нравственные, эстетические качества.  </vt:lpstr>
      <vt:lpstr>Встреча с летчиками – испытателями  «О доблести, о мужестве, о славе!»  Цели: воспитание чувства долга, уважение к старшему поколению и к их героическому прошлому, воспитание  патриотизма и гордости за свою Родину.  </vt:lpstr>
      <vt:lpstr>Игра-соревнование по английскому языку «Hobbies»  и игра по станциям «Химоза»</vt:lpstr>
      <vt:lpstr>7. Участие во всероссийских, областных , общеколледжных олимпиадах, конкурсах, викторинах, конференциях для обучающихся: - Общеколледжныя олимпиады по физике, астрономии, истории, обществознанию, химии, биологии, английскому языку, математике и информатике </vt:lpstr>
      <vt:lpstr>Участие в Всероссийских олимпиадах, конкурсах, викторинах, конференциях для обучающихся:</vt:lpstr>
      <vt:lpstr>8. Выступление на педагогическом совете, совещании при директоре, ПЦК (указать где) тема, проблема: </vt:lpstr>
      <vt:lpstr>9. Участие в общеколледжных, областных, всероссийских конференциях, конкурсах преподавателей: </vt:lpstr>
      <vt:lpstr>Слайд 18</vt:lpstr>
      <vt:lpstr>10. Наличие публикации - Приняли активное участие в размещении методические разработок уроков и внеклассных мероприятий на различных сайтах: «Инфоурок»,  «Педзнание», «Профобразование»  и др. </vt:lpstr>
      <vt:lpstr>Слайд 20</vt:lpstr>
      <vt:lpstr>11. Использование современных педагогических технологий, их элементов ( наименование, краткая характеристика):  </vt:lpstr>
      <vt:lpstr>12. Наличие наградных документов (почетная грамота, благодарственное письмо, диплом, премии и др.</vt:lpstr>
      <vt:lpstr>Задачи работы предметной комиссии на 2016-2017учебный год - обеспечение качественной практической подготовки студентов с учётом требований современного производства, науки и техники; - совершенствование методического профессионального мастерства преподавателей  дисциплин; - оказание методической помощи начинающим преподавателям. реализация Государственных стандартов по общественным дисциплинам; - совершенствование содержания образовательного процесса путём активизации использования современных педагогических технологий, методик преподавания и воспитания;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Filin</dc:creator>
  <cp:lastModifiedBy>админ</cp:lastModifiedBy>
  <cp:revision>121</cp:revision>
  <dcterms:created xsi:type="dcterms:W3CDTF">2016-06-20T06:46:37Z</dcterms:created>
  <dcterms:modified xsi:type="dcterms:W3CDTF">2016-10-29T15:19:16Z</dcterms:modified>
</cp:coreProperties>
</file>