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99" r:id="rId4"/>
    <p:sldId id="298" r:id="rId5"/>
    <p:sldId id="258" r:id="rId6"/>
    <p:sldId id="296" r:id="rId7"/>
    <p:sldId id="295" r:id="rId8"/>
    <p:sldId id="260" r:id="rId9"/>
    <p:sldId id="297" r:id="rId10"/>
    <p:sldId id="288" r:id="rId11"/>
    <p:sldId id="300" r:id="rId12"/>
    <p:sldId id="294" r:id="rId13"/>
    <p:sldId id="287" r:id="rId14"/>
    <p:sldId id="259" r:id="rId15"/>
    <p:sldId id="293" r:id="rId16"/>
    <p:sldId id="262" r:id="rId17"/>
    <p:sldId id="301" r:id="rId18"/>
    <p:sldId id="292" r:id="rId19"/>
    <p:sldId id="286" r:id="rId20"/>
    <p:sldId id="303" r:id="rId21"/>
    <p:sldId id="267" r:id="rId22"/>
    <p:sldId id="302" r:id="rId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83FF"/>
    <a:srgbClr val="8254F6"/>
    <a:srgbClr val="5D51F9"/>
    <a:srgbClr val="602E0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6286" autoAdjust="0"/>
  </p:normalViewPr>
  <p:slideViewPr>
    <p:cSldViewPr>
      <p:cViewPr>
        <p:scale>
          <a:sx n="100" d="100"/>
          <a:sy n="100" d="100"/>
        </p:scale>
        <p:origin x="-294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входной контроль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химия</c:v>
                </c:pt>
                <c:pt idx="1">
                  <c:v>физика</c:v>
                </c:pt>
                <c:pt idx="2">
                  <c:v>информатика</c:v>
                </c:pt>
                <c:pt idx="3">
                  <c:v>математика</c:v>
                </c:pt>
                <c:pt idx="4">
                  <c:v>физкультура</c:v>
                </c:pt>
                <c:pt idx="5">
                  <c:v>биология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</c:v>
                </c:pt>
                <c:pt idx="1">
                  <c:v>2</c:v>
                </c:pt>
                <c:pt idx="2">
                  <c:v>15</c:v>
                </c:pt>
                <c:pt idx="3">
                  <c:v>4</c:v>
                </c:pt>
                <c:pt idx="4">
                  <c:v>35</c:v>
                </c:pt>
                <c:pt idx="5">
                  <c:v>11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1 полугодие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химия</c:v>
                </c:pt>
                <c:pt idx="1">
                  <c:v>физика</c:v>
                </c:pt>
                <c:pt idx="2">
                  <c:v>информатика</c:v>
                </c:pt>
                <c:pt idx="3">
                  <c:v>математика</c:v>
                </c:pt>
                <c:pt idx="4">
                  <c:v>физкультура</c:v>
                </c:pt>
                <c:pt idx="5">
                  <c:v>биология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16</c:v>
                </c:pt>
                <c:pt idx="1">
                  <c:v>15</c:v>
                </c:pt>
                <c:pt idx="2">
                  <c:v>40</c:v>
                </c:pt>
                <c:pt idx="3">
                  <c:v>17</c:v>
                </c:pt>
                <c:pt idx="4">
                  <c:v>45</c:v>
                </c:pt>
                <c:pt idx="5">
                  <c:v>27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 полугодие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химия</c:v>
                </c:pt>
                <c:pt idx="1">
                  <c:v>физика</c:v>
                </c:pt>
                <c:pt idx="2">
                  <c:v>информатика</c:v>
                </c:pt>
                <c:pt idx="3">
                  <c:v>математика</c:v>
                </c:pt>
                <c:pt idx="4">
                  <c:v>физкультура</c:v>
                </c:pt>
                <c:pt idx="5">
                  <c:v>биология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25</c:v>
                </c:pt>
                <c:pt idx="1">
                  <c:v>20</c:v>
                </c:pt>
                <c:pt idx="2">
                  <c:v>45</c:v>
                </c:pt>
                <c:pt idx="3">
                  <c:v>23</c:v>
                </c:pt>
                <c:pt idx="4">
                  <c:v>50</c:v>
                </c:pt>
                <c:pt idx="5">
                  <c:v>33</c:v>
                </c:pt>
              </c:numCache>
            </c:numRef>
          </c:val>
        </c:ser>
        <c:axId val="53895168"/>
        <c:axId val="53896704"/>
      </c:barChart>
      <c:catAx>
        <c:axId val="53895168"/>
        <c:scaling>
          <c:orientation val="minMax"/>
        </c:scaling>
        <c:axPos val="b"/>
        <c:tickLblPos val="nextTo"/>
        <c:crossAx val="53896704"/>
        <c:crosses val="autoZero"/>
        <c:auto val="1"/>
        <c:lblAlgn val="ctr"/>
        <c:lblOffset val="100"/>
      </c:catAx>
      <c:valAx>
        <c:axId val="53896704"/>
        <c:scaling>
          <c:orientation val="minMax"/>
        </c:scaling>
        <c:axPos val="l"/>
        <c:majorGridlines/>
        <c:numFmt formatCode="General" sourceLinked="1"/>
        <c:tickLblPos val="nextTo"/>
        <c:crossAx val="53895168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1 полугодие контроль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химия</c:v>
                </c:pt>
                <c:pt idx="1">
                  <c:v>физика</c:v>
                </c:pt>
                <c:pt idx="2">
                  <c:v>информатика</c:v>
                </c:pt>
                <c:pt idx="3">
                  <c:v>математика</c:v>
                </c:pt>
                <c:pt idx="4">
                  <c:v>физкультура</c:v>
                </c:pt>
                <c:pt idx="5">
                  <c:v>биология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90</c:v>
                </c:pt>
                <c:pt idx="1">
                  <c:v>95</c:v>
                </c:pt>
                <c:pt idx="2">
                  <c:v>100</c:v>
                </c:pt>
                <c:pt idx="3">
                  <c:v>94</c:v>
                </c:pt>
                <c:pt idx="4">
                  <c:v>98</c:v>
                </c:pt>
                <c:pt idx="5">
                  <c:v>90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 полугодие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химия</c:v>
                </c:pt>
                <c:pt idx="1">
                  <c:v>физика</c:v>
                </c:pt>
                <c:pt idx="2">
                  <c:v>информатика</c:v>
                </c:pt>
                <c:pt idx="3">
                  <c:v>математика</c:v>
                </c:pt>
                <c:pt idx="4">
                  <c:v>физкультура</c:v>
                </c:pt>
                <c:pt idx="5">
                  <c:v>биология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91</c:v>
                </c:pt>
                <c:pt idx="1">
                  <c:v>98</c:v>
                </c:pt>
                <c:pt idx="2">
                  <c:v>98</c:v>
                </c:pt>
                <c:pt idx="4">
                  <c:v>99</c:v>
                </c:pt>
                <c:pt idx="5">
                  <c:v>95</c:v>
                </c:pt>
              </c:numCache>
            </c:numRef>
          </c:val>
        </c:ser>
        <c:axId val="83834752"/>
        <c:axId val="83836288"/>
      </c:barChart>
      <c:catAx>
        <c:axId val="83834752"/>
        <c:scaling>
          <c:orientation val="minMax"/>
        </c:scaling>
        <c:axPos val="b"/>
        <c:tickLblPos val="nextTo"/>
        <c:crossAx val="83836288"/>
        <c:crosses val="autoZero"/>
        <c:auto val="1"/>
        <c:lblAlgn val="ctr"/>
        <c:lblOffset val="100"/>
      </c:catAx>
      <c:valAx>
        <c:axId val="83836288"/>
        <c:scaling>
          <c:orientation val="minMax"/>
        </c:scaling>
        <c:axPos val="l"/>
        <c:majorGridlines/>
        <c:numFmt formatCode="General" sourceLinked="1"/>
        <c:tickLblPos val="nextTo"/>
        <c:crossAx val="83834752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FDA324-0EBC-4CA7-8A17-847748DA287C}" type="datetimeFigureOut">
              <a:rPr lang="ru-RU" smtClean="0"/>
              <a:pPr/>
              <a:t>30.05.2014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FE43B1-82C8-4D07-818B-2BAEE63CA1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02456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E43B1-82C8-4D07-818B-2BAEE63CA1DD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E43B1-82C8-4D07-818B-2BAEE63CA1DD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E43B1-82C8-4D07-818B-2BAEE63CA1DD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E43B1-82C8-4D07-818B-2BAEE63CA1DD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E43B1-82C8-4D07-818B-2BAEE63CA1DD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E43B1-82C8-4D07-818B-2BAEE63CA1DD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E43B1-82C8-4D07-818B-2BAEE63CA1DD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E43B1-82C8-4D07-818B-2BAEE63CA1DD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E43B1-82C8-4D07-818B-2BAEE63CA1DD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E43B1-82C8-4D07-818B-2BAEE63CA1DD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E43B1-82C8-4D07-818B-2BAEE63CA1DD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E43B1-82C8-4D07-818B-2BAEE63CA1DD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E43B1-82C8-4D07-818B-2BAEE63CA1DD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E43B1-82C8-4D07-818B-2BAEE63CA1DD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E43B1-82C8-4D07-818B-2BAEE63CA1DD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E43B1-82C8-4D07-818B-2BAEE63CA1DD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E43B1-82C8-4D07-818B-2BAEE63CA1DD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E43B1-82C8-4D07-818B-2BAEE63CA1DD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C1948-4831-4769-A4CD-16B56C2DAC76}" type="datetimeFigureOut">
              <a:rPr lang="ru-RU"/>
              <a:pPr>
                <a:defRPr/>
              </a:pPr>
              <a:t>30.05.2014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970BF-53B9-4BDE-A286-EF54BD888C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14136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E0C7A-7081-4B2E-B833-8560BCDCC324}" type="datetimeFigureOut">
              <a:rPr lang="ru-RU"/>
              <a:pPr>
                <a:defRPr/>
              </a:pPr>
              <a:t>30.05.2014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FB9BA-0D0D-4431-ADFC-8D9F9F5599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60163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34B64-DF2F-44E3-9616-B767A73DA569}" type="datetimeFigureOut">
              <a:rPr lang="ru-RU"/>
              <a:pPr>
                <a:defRPr/>
              </a:pPr>
              <a:t>30.05.2014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09C8F-F84E-43C6-9867-E5A3418911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02693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68B37-5608-4F4B-B27B-E4550B09D9AB}" type="datetimeFigureOut">
              <a:rPr lang="ru-RU"/>
              <a:pPr>
                <a:defRPr/>
              </a:pPr>
              <a:t>30.05.2014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2CA74-CE87-4977-B497-9DC10EB40D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45980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DD31D-F617-44B1-968A-7209398E99AC}" type="datetimeFigureOut">
              <a:rPr lang="ru-RU"/>
              <a:pPr>
                <a:defRPr/>
              </a:pPr>
              <a:t>30.05.2014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1DEAF-907D-4921-A442-93602580BE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23831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1A4FB-C6C6-447E-8554-F59542F6383B}" type="datetimeFigureOut">
              <a:rPr lang="ru-RU"/>
              <a:pPr>
                <a:defRPr/>
              </a:pPr>
              <a:t>30.05.2014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C02F1-9D77-4387-B084-5FC20FCC38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877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BA42D-CC9D-4454-9BCF-189E4D9B86F8}" type="datetimeFigureOut">
              <a:rPr lang="ru-RU"/>
              <a:pPr>
                <a:defRPr/>
              </a:pPr>
              <a:t>30.05.2014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585BB-FD17-4D2B-8B34-135C391E53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83109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23479-0B69-418E-A68F-8424BCD77AE1}" type="datetimeFigureOut">
              <a:rPr lang="ru-RU"/>
              <a:pPr>
                <a:defRPr/>
              </a:pPr>
              <a:t>30.05.2014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7B999-AFD8-463E-90BE-72BE6D9C80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53229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41A38-9468-4332-BAD4-CE99A4501774}" type="datetimeFigureOut">
              <a:rPr lang="ru-RU"/>
              <a:pPr>
                <a:defRPr/>
              </a:pPr>
              <a:t>30.05.2014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04B21-0406-45A5-869B-ED047E5D46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7527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B84D2-CE1D-4372-9EA9-A4C8A4A78F9C}" type="datetimeFigureOut">
              <a:rPr lang="ru-RU"/>
              <a:pPr>
                <a:defRPr/>
              </a:pPr>
              <a:t>30.05.2014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D8A42-3BC8-4FB2-B48B-05A1F1C088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441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B2A4E-931F-41B8-B9A4-2F9A06CF0F73}" type="datetimeFigureOut">
              <a:rPr lang="ru-RU"/>
              <a:pPr>
                <a:defRPr/>
              </a:pPr>
              <a:t>30.05.2014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D5C0D-6275-4377-B802-3DEBDF72DD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87187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CC2A006-884F-4D2D-90D8-18220A9829CF}" type="datetimeFigureOut">
              <a:rPr lang="ru-RU"/>
              <a:pPr>
                <a:defRPr/>
              </a:pPr>
              <a:t>30.05.2014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AB5827C-D4ED-4C67-8D73-9BF4DE44F4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nsportal.ru/node/936482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hyperlink" Target="http://nsportal.ru/node/937482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hyperlink" Target="http://nsportal.ru/node/1188558" TargetMode="External"/><Relationship Id="rId4" Type="http://schemas.openxmlformats.org/officeDocument/2006/relationships/hyperlink" Target="http://nsportal.ru/node/9229316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 txBox="1">
            <a:spLocks noGrp="1"/>
          </p:cNvSpPr>
          <p:nvPr>
            <p:ph type="ctrTitle"/>
          </p:nvPr>
        </p:nvSpPr>
        <p:spPr>
          <a:xfrm>
            <a:off x="214282" y="369332"/>
            <a:ext cx="8786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02E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ОГАОУ СПО «Белгородский строительный колледж»</a:t>
            </a:r>
            <a:endParaRPr lang="ru-RU" sz="2400" b="1" dirty="0">
              <a:solidFill>
                <a:srgbClr val="602E0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3286124"/>
            <a:ext cx="8858312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ts val="0"/>
              </a:spcBef>
            </a:pPr>
            <a:r>
              <a:rPr lang="ru-RU" sz="4000" b="1" cap="none" spc="0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Отчет о работе</a:t>
            </a:r>
          </a:p>
          <a:p>
            <a:pPr>
              <a:spcBef>
                <a:spcPts val="0"/>
              </a:spcBef>
            </a:pPr>
            <a:r>
              <a:rPr lang="ru-RU" sz="4000" b="1" cap="none" spc="0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методической комиссии</a:t>
            </a:r>
          </a:p>
          <a:p>
            <a:pPr>
              <a:spcBef>
                <a:spcPts val="0"/>
              </a:spcBef>
            </a:pPr>
            <a:r>
              <a:rPr lang="ru-RU" sz="4000" b="1" dirty="0" err="1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естественно-научных</a:t>
            </a:r>
            <a:r>
              <a:rPr lang="ru-RU" sz="4000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 дисциплин</a:t>
            </a:r>
          </a:p>
          <a:p>
            <a:pPr>
              <a:spcBef>
                <a:spcPts val="0"/>
              </a:spcBef>
            </a:pPr>
            <a:r>
              <a:rPr lang="ru-RU" sz="4000" b="1" cap="none" spc="0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в 2013-2014 учебном году</a:t>
            </a:r>
            <a:endParaRPr lang="ru-RU" sz="4000" b="1" cap="none" spc="0" dirty="0">
              <a:ln w="1905">
                <a:solidFill>
                  <a:srgbClr val="132F1E"/>
                </a:solidFill>
              </a:ln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user\Рабочий стол\Документы\фото\фото\P10308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4429132"/>
            <a:ext cx="2928958" cy="2196592"/>
          </a:xfrm>
          <a:prstGeom prst="rect">
            <a:avLst/>
          </a:prstGeom>
          <a:noFill/>
        </p:spPr>
      </p:pic>
      <p:sp>
        <p:nvSpPr>
          <p:cNvPr id="4" name="Подзаголовок 5"/>
          <p:cNvSpPr>
            <a:spLocks noGrp="1"/>
          </p:cNvSpPr>
          <p:nvPr>
            <p:ph type="title"/>
          </p:nvPr>
        </p:nvSpPr>
        <p:spPr>
          <a:xfrm>
            <a:off x="0" y="571480"/>
            <a:ext cx="71438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Проектная деятельность</a:t>
            </a:r>
            <a:endParaRPr lang="ru-RU" b="1" cap="none" spc="0" dirty="0">
              <a:ln w="1905">
                <a:solidFill>
                  <a:srgbClr val="132F1E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214422"/>
            <a:ext cx="87154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err="1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Учебно</a:t>
            </a:r>
            <a:r>
              <a:rPr lang="ru-RU" sz="2600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- исследовательский проект</a:t>
            </a:r>
          </a:p>
          <a:p>
            <a:pPr algn="ctr"/>
            <a:r>
              <a:rPr lang="ru-RU" sz="2600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«Оценка качества питьевой воды»</a:t>
            </a:r>
          </a:p>
          <a:p>
            <a:pPr algn="ctr"/>
            <a:r>
              <a:rPr lang="ru-RU" sz="2600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руководитель Воробьева О.Н.</a:t>
            </a:r>
          </a:p>
          <a:p>
            <a:pPr algn="ctr"/>
            <a:r>
              <a:rPr lang="ru-RU" sz="2600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</a:t>
            </a:r>
          </a:p>
          <a:p>
            <a:pPr algn="just"/>
            <a:endParaRPr lang="ru-RU" sz="3600" b="1" dirty="0" smtClean="0">
              <a:ln w="1905">
                <a:solidFill>
                  <a:srgbClr val="132F1E"/>
                </a:solidFill>
              </a:ln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1026" name="Picture 2" descr="C:\Documents and Settings\user\Рабочий стол\Документы\фото\фото\P10308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518169"/>
            <a:ext cx="2928926" cy="2196569"/>
          </a:xfrm>
          <a:prstGeom prst="rect">
            <a:avLst/>
          </a:prstGeom>
          <a:noFill/>
        </p:spPr>
      </p:pic>
      <p:pic>
        <p:nvPicPr>
          <p:cNvPr id="1028" name="Picture 4" descr="C:\Documents and Settings\user\Рабочий стол\Документы\фото\фото\P10308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2500306"/>
            <a:ext cx="2905320" cy="21788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0742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5"/>
          <p:cNvSpPr>
            <a:spLocks noGrp="1"/>
          </p:cNvSpPr>
          <p:nvPr>
            <p:ph type="title"/>
          </p:nvPr>
        </p:nvSpPr>
        <p:spPr>
          <a:xfrm>
            <a:off x="0" y="571480"/>
            <a:ext cx="71438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Проектная деятельность</a:t>
            </a:r>
            <a:endParaRPr lang="ru-RU" b="1" cap="none" spc="0" dirty="0">
              <a:ln w="1905">
                <a:solidFill>
                  <a:srgbClr val="132F1E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214422"/>
            <a:ext cx="8715436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err="1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Учебно</a:t>
            </a:r>
            <a:r>
              <a:rPr lang="ru-RU" sz="2600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- исследовательский проект</a:t>
            </a:r>
          </a:p>
          <a:p>
            <a:pPr algn="ctr"/>
            <a:r>
              <a:rPr lang="ru-RU" sz="2600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«Расчет количества отделочных материалов для ремонта кабинета №45»»</a:t>
            </a:r>
          </a:p>
          <a:p>
            <a:pPr algn="ctr"/>
            <a:r>
              <a:rPr lang="ru-RU" sz="2600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руководители </a:t>
            </a:r>
            <a:r>
              <a:rPr lang="ru-RU" sz="2600" b="1" dirty="0" err="1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Рябенко</a:t>
            </a:r>
            <a:r>
              <a:rPr lang="ru-RU" sz="2600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В.А., Юдин А.В.</a:t>
            </a:r>
          </a:p>
          <a:p>
            <a:pPr algn="ctr"/>
            <a:r>
              <a:rPr lang="ru-RU" sz="2600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</a:t>
            </a:r>
          </a:p>
          <a:p>
            <a:pPr algn="just"/>
            <a:endParaRPr lang="ru-RU" sz="3600" b="1" dirty="0" smtClean="0">
              <a:ln w="1905">
                <a:solidFill>
                  <a:srgbClr val="132F1E"/>
                </a:solidFill>
              </a:ln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8" name="Picture 7" descr="P1020053"/>
          <p:cNvPicPr>
            <a:picLocks noChangeAspect="1" noChangeArrowheads="1"/>
          </p:cNvPicPr>
          <p:nvPr/>
        </p:nvPicPr>
        <p:blipFill>
          <a:blip r:embed="rId2" cstate="print"/>
          <a:srcRect t="8229"/>
          <a:stretch>
            <a:fillRect/>
          </a:stretch>
        </p:blipFill>
        <p:spPr bwMode="auto">
          <a:xfrm>
            <a:off x="642910" y="2857496"/>
            <a:ext cx="2769892" cy="3390886"/>
          </a:xfrm>
          <a:prstGeom prst="rect">
            <a:avLst/>
          </a:prstGeom>
          <a:noFill/>
        </p:spPr>
      </p:pic>
      <p:pic>
        <p:nvPicPr>
          <p:cNvPr id="10" name="Picture 9" descr="P102005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1" y="2928933"/>
            <a:ext cx="4312222" cy="32322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0742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000108"/>
            <a:ext cx="90011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600" b="1" dirty="0" smtClean="0">
              <a:ln w="1905">
                <a:solidFill>
                  <a:srgbClr val="132F1E"/>
                </a:solidFill>
              </a:ln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  <a:p>
            <a:pPr algn="ctr"/>
            <a:endParaRPr lang="ru-RU" sz="2600" b="1" dirty="0" smtClean="0">
              <a:ln w="1905">
                <a:solidFill>
                  <a:srgbClr val="132F1E"/>
                </a:solidFill>
              </a:ln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  <a:p>
            <a:pPr algn="ctr"/>
            <a:r>
              <a:rPr lang="ru-RU" sz="2600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Учебно-исследовательский проект </a:t>
            </a:r>
          </a:p>
          <a:p>
            <a:pPr algn="ctr"/>
            <a:r>
              <a:rPr lang="ru-RU" sz="2600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«Неизвестные памятники Белгорода»</a:t>
            </a:r>
          </a:p>
          <a:p>
            <a:pPr algn="ctr"/>
            <a:r>
              <a:rPr lang="ru-RU" sz="2600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руководитель Воробьева О.Н.</a:t>
            </a:r>
          </a:p>
          <a:p>
            <a:pPr algn="ctr"/>
            <a:r>
              <a:rPr lang="ru-RU" sz="2600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</a:t>
            </a:r>
          </a:p>
          <a:p>
            <a:pPr algn="just"/>
            <a:endParaRPr lang="ru-RU" sz="3600" b="1" dirty="0" smtClean="0">
              <a:ln w="1905">
                <a:solidFill>
                  <a:srgbClr val="132F1E"/>
                </a:solidFill>
              </a:ln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5122" name="Picture 2" descr="C:\Documents and Settings\user\Рабочий стол\Работа 2013-2014\внеклассная работа\неизвестные памятники Белгорода\фото мероприятие\P10505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286124"/>
            <a:ext cx="2667171" cy="2000264"/>
          </a:xfrm>
          <a:prstGeom prst="rect">
            <a:avLst/>
          </a:prstGeom>
          <a:noFill/>
        </p:spPr>
      </p:pic>
      <p:pic>
        <p:nvPicPr>
          <p:cNvPr id="5125" name="Picture 5" descr="C:\Documents and Settings\user\Рабочий стол\Работа 2013-2014\внеклассная работа\неизвестные памятники Белгорода\фото мероприятие\P10505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4214818"/>
            <a:ext cx="2643206" cy="1982291"/>
          </a:xfrm>
          <a:prstGeom prst="rect">
            <a:avLst/>
          </a:prstGeom>
          <a:noFill/>
        </p:spPr>
      </p:pic>
      <p:pic>
        <p:nvPicPr>
          <p:cNvPr id="5127" name="Picture 7" descr="C:\Documents and Settings\user\Рабочий стол\Работа 2013-2014\внеклассная работа\неизвестные памятники Белгорода\фото мероприятие\P10505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3357562"/>
            <a:ext cx="2408190" cy="1806039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0" y="714356"/>
            <a:ext cx="721523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 smtClean="0">
                <a:ln w="1905">
                  <a:solidFill>
                    <a:srgbClr val="132F1E"/>
                  </a:solidFill>
                </a:ln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Проектная деятельность</a:t>
            </a:r>
            <a:endParaRPr lang="ru-RU" sz="4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742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5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b="1" dirty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Внеурочная деятельность </a:t>
            </a:r>
            <a:r>
              <a:rPr lang="ru-RU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преподавателей</a:t>
            </a:r>
            <a:endParaRPr lang="ru-RU" sz="4400" b="1" cap="none" spc="0" dirty="0">
              <a:ln w="1905">
                <a:solidFill>
                  <a:srgbClr val="132F1E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928670"/>
            <a:ext cx="900115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err="1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Доманов</a:t>
            </a:r>
            <a:r>
              <a:rPr lang="ru-RU" sz="2600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Р.В.</a:t>
            </a:r>
          </a:p>
          <a:p>
            <a:pPr algn="ctr"/>
            <a:r>
              <a:rPr lang="ru-RU" sz="2600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Подготовка команды к участию в областной спартакиаде студентов </a:t>
            </a: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214282" y="2357430"/>
          <a:ext cx="2714644" cy="3837375"/>
        </p:xfrm>
        <a:graphic>
          <a:graphicData uri="http://schemas.openxmlformats.org/presentationml/2006/ole">
            <p:oleObj spid="_x0000_s6146" name="Acrobat Document" r:id="rId3" imgW="5667375" imgH="8010525" progId="AcroExch.Document.7">
              <p:embed/>
            </p:oleObj>
          </a:graphicData>
        </a:graphic>
      </p:graphicFrame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3143240" y="2214553"/>
          <a:ext cx="2786082" cy="3938359"/>
        </p:xfrm>
        <a:graphic>
          <a:graphicData uri="http://schemas.openxmlformats.org/presentationml/2006/ole">
            <p:oleObj spid="_x0000_s6147" name="Acrobat Document" r:id="rId4" imgW="5667375" imgH="8010525" progId="AcroExch.Document.7">
              <p:embed/>
            </p:oleObj>
          </a:graphicData>
        </a:graphic>
      </p:graphicFrame>
      <p:graphicFrame>
        <p:nvGraphicFramePr>
          <p:cNvPr id="6148" name="Object 4"/>
          <p:cNvGraphicFramePr>
            <a:graphicFrameLocks noChangeAspect="1"/>
          </p:cNvGraphicFramePr>
          <p:nvPr/>
        </p:nvGraphicFramePr>
        <p:xfrm>
          <a:off x="6357950" y="2143116"/>
          <a:ext cx="2627914" cy="3714776"/>
        </p:xfrm>
        <a:graphic>
          <a:graphicData uri="http://schemas.openxmlformats.org/presentationml/2006/ole">
            <p:oleObj spid="_x0000_s6148" name="Acrobat Document" r:id="rId5" imgW="5667375" imgH="8010525" progId="AcroExch.Document.7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6027003"/>
            <a:ext cx="3286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Доманов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Р.В.</a:t>
            </a:r>
          </a:p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участие в соревнованиях по настольному теннису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0364" y="6027003"/>
            <a:ext cx="3286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Доманов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Р.В.</a:t>
            </a:r>
          </a:p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участие в легкоатлетическом кроссе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57852" y="6027003"/>
            <a:ext cx="3286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Доманов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Р.В.</a:t>
            </a:r>
          </a:p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участие в соревнованиях по баскетболу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19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5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ru-RU" sz="4000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Участие преподавателей </a:t>
            </a:r>
            <a:br>
              <a:rPr lang="ru-RU" sz="4000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4000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конкурсах</a:t>
            </a:r>
            <a:endParaRPr lang="ru-RU" sz="4000" b="1" cap="none" spc="0" dirty="0">
              <a:ln w="1905">
                <a:solidFill>
                  <a:srgbClr val="132F1E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026" name="Picture 2" descr="C:\Documents and Settings\user\Рабочий стол\напечатать\диплом за участие в фестивал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2000240"/>
            <a:ext cx="2464981" cy="3429024"/>
          </a:xfrm>
          <a:prstGeom prst="rect">
            <a:avLst/>
          </a:prstGeom>
          <a:noFill/>
        </p:spPr>
      </p:pic>
      <p:pic>
        <p:nvPicPr>
          <p:cNvPr id="1027" name="Picture 3" descr="C:\Documents and Settings\user\Рабочий стол\напечатать\конкурс Грани Воробьев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2000240"/>
            <a:ext cx="2500330" cy="3541946"/>
          </a:xfrm>
          <a:prstGeom prst="rect">
            <a:avLst/>
          </a:prstGeom>
          <a:noFill/>
        </p:spPr>
      </p:pic>
      <p:pic>
        <p:nvPicPr>
          <p:cNvPr id="1028" name="Picture 4" descr="C:\Documents and Settings\user\Рабочий стол\напечатать\Воробьева Ольга Николаевна интерактивные тесты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2071678"/>
            <a:ext cx="2435163" cy="342902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42844" y="5572140"/>
            <a:ext cx="2500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Воробьева  О.Н.</a:t>
            </a:r>
          </a:p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участие в областном конкурсе «Грани»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72132" y="5500702"/>
            <a:ext cx="35718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Воробьева  О.Н.</a:t>
            </a:r>
          </a:p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участие во Всероссийском конкурсе «Интерактивные тесты»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28926" y="5429264"/>
            <a:ext cx="27860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Воробьева  О.Н.</a:t>
            </a:r>
          </a:p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участие в 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Всероссийском педагогическом фестивале «Профобразование 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XXI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век»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775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00034" y="5643578"/>
            <a:ext cx="3286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Воробьева  О.Н.</a:t>
            </a:r>
          </a:p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участие в 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Всероссийской олимпиаде по химии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Documents and Settings\user\Рабочий стол\напечатать\t-531-49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2071678"/>
            <a:ext cx="2500330" cy="3521971"/>
          </a:xfrm>
          <a:prstGeom prst="rect">
            <a:avLst/>
          </a:prstGeom>
          <a:noFill/>
        </p:spPr>
      </p:pic>
      <p:pic>
        <p:nvPicPr>
          <p:cNvPr id="3075" name="Picture 3" descr="C:\Documents and Settings\user\Рабочий стол\напечатать\t-538-49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2071678"/>
            <a:ext cx="2500330" cy="3521971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572132" y="5572140"/>
            <a:ext cx="2786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Воробьева  О.Н.</a:t>
            </a:r>
          </a:p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участие в 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Всероссийской олимпиаде по биологии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одзаголовок 5"/>
          <p:cNvSpPr txBox="1">
            <a:spLocks/>
          </p:cNvSpPr>
          <p:nvPr/>
        </p:nvSpPr>
        <p:spPr bwMode="auto">
          <a:xfrm>
            <a:off x="0" y="428604"/>
            <a:ext cx="91440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Участие преподавателей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в конкурсах</a:t>
            </a:r>
            <a:endParaRPr kumimoji="0" lang="ru-RU" sz="4400" b="1" i="0" u="none" strike="noStrike" kern="1200" cap="none" spc="0" normalizeH="0" baseline="0" noProof="0" dirty="0">
              <a:ln w="1905">
                <a:solidFill>
                  <a:srgbClr val="132F1E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775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5"/>
          <p:cNvSpPr>
            <a:spLocks noGrp="1"/>
          </p:cNvSpPr>
          <p:nvPr>
            <p:ph type="title"/>
          </p:nvPr>
        </p:nvSpPr>
        <p:spPr>
          <a:xfrm>
            <a:off x="-857288" y="285728"/>
            <a:ext cx="885828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4000" b="1" cap="none" spc="0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Участие студентов в конкурсах </a:t>
            </a:r>
            <a:br>
              <a:rPr lang="ru-RU" sz="4000" b="1" cap="none" spc="0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4000" b="1" cap="none" spc="0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под руководством преподавателей</a:t>
            </a:r>
            <a:endParaRPr lang="ru-RU" sz="4000" b="1" cap="none" spc="0" dirty="0">
              <a:ln w="1905">
                <a:solidFill>
                  <a:srgbClr val="132F1E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2050" name="Picture 2" descr="C:\Documents and Settings\user\Рабочий стол\напечатать\конкурс Грани Бесхмельницына.jpg"/>
          <p:cNvPicPr>
            <a:picLocks noChangeAspect="1" noChangeArrowheads="1"/>
          </p:cNvPicPr>
          <p:nvPr/>
        </p:nvPicPr>
        <p:blipFill>
          <a:blip r:embed="rId3"/>
          <a:srcRect l="3279" t="1190" r="1639"/>
          <a:stretch>
            <a:fillRect/>
          </a:stretch>
        </p:blipFill>
        <p:spPr bwMode="auto">
          <a:xfrm>
            <a:off x="357158" y="2214554"/>
            <a:ext cx="2357454" cy="3374863"/>
          </a:xfrm>
          <a:prstGeom prst="rect">
            <a:avLst/>
          </a:prstGeom>
          <a:noFill/>
        </p:spPr>
      </p:pic>
      <p:pic>
        <p:nvPicPr>
          <p:cNvPr id="38915" name="Picture 3" descr="C:\Documents and Settings\user\Рабочий стол\напечатать\d-538-374393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2214554"/>
            <a:ext cx="2383630" cy="3357586"/>
          </a:xfrm>
          <a:prstGeom prst="rect">
            <a:avLst/>
          </a:prstGeom>
          <a:noFill/>
        </p:spPr>
      </p:pic>
      <p:pic>
        <p:nvPicPr>
          <p:cNvPr id="38916" name="Picture 4" descr="C:\Documents and Settings\user\Рабочий стол\напечатать\d-531-374383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8" y="2214554"/>
            <a:ext cx="2357454" cy="332071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42844" y="5643578"/>
            <a:ext cx="32861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Бесхмельницына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Е. учащаяся группы ОТ 11</a:t>
            </a:r>
          </a:p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участие в областном конкурсе «Грани»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71802" y="5643578"/>
            <a:ext cx="3286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Терентьева Т.</a:t>
            </a:r>
          </a:p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участие в 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Всероссийской олимпиаде по биологии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57852" y="5643578"/>
            <a:ext cx="3286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Бесхмельницына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Е.</a:t>
            </a:r>
          </a:p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участие в 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Всероссийской олимпиаде по химии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062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5"/>
          <p:cNvSpPr>
            <a:spLocks noGrp="1"/>
          </p:cNvSpPr>
          <p:nvPr>
            <p:ph type="title"/>
          </p:nvPr>
        </p:nvSpPr>
        <p:spPr>
          <a:xfrm>
            <a:off x="0" y="571480"/>
            <a:ext cx="709228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b="1" dirty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Публикация работ </a:t>
            </a:r>
            <a:r>
              <a:rPr lang="ru-RU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студентов</a:t>
            </a:r>
            <a:endParaRPr lang="ru-RU" sz="4400" b="1" cap="none" spc="0" dirty="0">
              <a:ln w="1905">
                <a:solidFill>
                  <a:srgbClr val="132F1E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214422"/>
            <a:ext cx="88582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Публикации </a:t>
            </a:r>
            <a:r>
              <a:rPr lang="ru-RU" b="1" dirty="0" smtClean="0"/>
              <a:t>студентов:</a:t>
            </a:r>
            <a:endParaRPr lang="ru-RU" b="1" dirty="0"/>
          </a:p>
          <a:p>
            <a:r>
              <a:rPr lang="ru-RU" dirty="0" smtClean="0"/>
              <a:t>Творческая работа «70-летию Курской битвы посвящается…»</a:t>
            </a:r>
          </a:p>
          <a:p>
            <a:r>
              <a:rPr lang="ru-RU" dirty="0" err="1" smtClean="0"/>
              <a:t>Шрамм</a:t>
            </a:r>
            <a:r>
              <a:rPr lang="ru-RU" dirty="0" smtClean="0"/>
              <a:t> Евгений </a:t>
            </a:r>
          </a:p>
          <a:p>
            <a:r>
              <a:rPr lang="en-US" dirty="0" smtClean="0"/>
              <a:t>Web</a:t>
            </a:r>
            <a:r>
              <a:rPr lang="ru-RU" dirty="0" smtClean="0"/>
              <a:t>-адрес публикации:</a:t>
            </a:r>
          </a:p>
          <a:p>
            <a:r>
              <a:rPr lang="en-US" dirty="0" smtClean="0">
                <a:hlinkClick r:id="rId3"/>
              </a:rPr>
              <a:t>http://nsportal.ru/node/936482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en-US" dirty="0" smtClean="0"/>
          </a:p>
          <a:p>
            <a:endParaRPr lang="ru-RU" dirty="0"/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2714620"/>
            <a:ext cx="72866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Творческая работа «Человек!!! Оглянись!!!»</a:t>
            </a:r>
          </a:p>
          <a:p>
            <a:r>
              <a:rPr lang="ru-RU" dirty="0" err="1" smtClean="0"/>
              <a:t>Шрамм</a:t>
            </a:r>
            <a:r>
              <a:rPr lang="ru-RU" dirty="0" smtClean="0"/>
              <a:t> Евгений </a:t>
            </a:r>
          </a:p>
          <a:p>
            <a:r>
              <a:rPr lang="en-US" dirty="0" smtClean="0"/>
              <a:t>Web</a:t>
            </a:r>
            <a:r>
              <a:rPr lang="ru-RU" dirty="0" smtClean="0"/>
              <a:t>-адрес публикации:</a:t>
            </a:r>
          </a:p>
          <a:p>
            <a:r>
              <a:rPr lang="en-US" dirty="0" smtClean="0">
                <a:hlinkClick r:id="rId4"/>
              </a:rPr>
              <a:t>http://nsportal.ru/node/93</a:t>
            </a:r>
            <a:r>
              <a:rPr lang="ru-RU" dirty="0" smtClean="0">
                <a:hlinkClick r:id="rId4"/>
              </a:rPr>
              <a:t>791</a:t>
            </a:r>
            <a:r>
              <a:rPr lang="en-US" dirty="0" smtClean="0">
                <a:hlinkClick r:id="rId4"/>
              </a:rPr>
              <a:t>2</a:t>
            </a:r>
            <a:endParaRPr lang="ru-RU" dirty="0" smtClean="0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5"/>
          <a:srcRect l="29883" t="14330" r="27929" b="5246"/>
          <a:stretch>
            <a:fillRect/>
          </a:stretch>
        </p:blipFill>
        <p:spPr bwMode="auto">
          <a:xfrm>
            <a:off x="6286512" y="1857364"/>
            <a:ext cx="2619174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6"/>
          <a:srcRect l="30078" t="13062" r="27734" b="5032"/>
          <a:stretch>
            <a:fillRect/>
          </a:stretch>
        </p:blipFill>
        <p:spPr bwMode="auto">
          <a:xfrm>
            <a:off x="3571868" y="3083692"/>
            <a:ext cx="2664217" cy="3774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35476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5"/>
          <p:cNvSpPr>
            <a:spLocks noGrp="1"/>
          </p:cNvSpPr>
          <p:nvPr>
            <p:ph type="title"/>
          </p:nvPr>
        </p:nvSpPr>
        <p:spPr>
          <a:xfrm>
            <a:off x="0" y="30730"/>
            <a:ext cx="734481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Публикации работ преподавателей</a:t>
            </a:r>
            <a:endParaRPr lang="ru-RU" sz="4400" b="1" cap="none" spc="0" dirty="0">
              <a:ln w="1905">
                <a:solidFill>
                  <a:srgbClr val="132F1E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15008" y="3872567"/>
            <a:ext cx="37862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eaLnBrk="0" hangingPunct="0"/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eaLnBrk="0" hangingPunct="0"/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eaLnBrk="0" hangingPunct="0"/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lvl="0" eaLnBrk="0" hangingPunct="0"/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eaLnBrk="0" hangingPunct="0"/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41" name="Picture 1"/>
          <p:cNvPicPr>
            <a:picLocks noChangeAspect="1" noChangeArrowheads="1"/>
          </p:cNvPicPr>
          <p:nvPr/>
        </p:nvPicPr>
        <p:blipFill>
          <a:blip r:embed="rId3"/>
          <a:srcRect l="29883" t="13144" r="27929" b="8456"/>
          <a:stretch>
            <a:fillRect/>
          </a:stretch>
        </p:blipFill>
        <p:spPr bwMode="auto">
          <a:xfrm>
            <a:off x="142845" y="1357298"/>
            <a:ext cx="2665286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-142908" y="5072074"/>
            <a:ext cx="328614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Методическая разработка внеклассного мероприятия</a:t>
            </a:r>
          </a:p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«Детская преступность!!! Где выход?»</a:t>
            </a:r>
          </a:p>
          <a:p>
            <a:pPr algn="ctr"/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 Web-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адрес  публикации: </a:t>
            </a:r>
            <a:r>
              <a:rPr lang="en-US" sz="1400" b="1" i="1" u="sng" dirty="0" smtClean="0">
                <a:solidFill>
                  <a:srgbClr val="4B83FF"/>
                </a:solidFill>
                <a:latin typeface="Times New Roman" pitchFamily="18" charset="0"/>
                <a:cs typeface="Times New Roman" pitchFamily="18" charset="0"/>
              </a:rPr>
              <a:t>http://nsportal.ru/node/9229</a:t>
            </a:r>
            <a:r>
              <a:rPr lang="ru-RU" sz="1400" b="1" i="1" u="sng" dirty="0" smtClean="0">
                <a:solidFill>
                  <a:srgbClr val="4B83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400" b="1" i="1" u="sng" dirty="0" smtClean="0">
                <a:solidFill>
                  <a:srgbClr val="4B83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1400" b="1" i="1" u="sng" dirty="0" smtClean="0">
              <a:solidFill>
                <a:srgbClr val="4B83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928926" y="5072074"/>
            <a:ext cx="30718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Рабочая программа по химии 10-11 класс для СПО</a:t>
            </a:r>
          </a:p>
          <a:p>
            <a:pPr algn="ctr"/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 Web-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адрес  публикации: </a:t>
            </a:r>
            <a:r>
              <a:rPr lang="en-US" sz="1400" b="1" i="1" dirty="0" smtClean="0">
                <a:latin typeface="Times New Roman" pitchFamily="18" charset="0"/>
                <a:cs typeface="Times New Roman" pitchFamily="18" charset="0"/>
                <a:hlinkClick r:id="rId4"/>
              </a:rPr>
              <a:t>http://nsportal.ru/node/922916</a:t>
            </a:r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643570" y="5072074"/>
            <a:ext cx="350043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Методическая разработка </a:t>
            </a:r>
          </a:p>
          <a:p>
            <a:pPr algn="ctr" eaLnBrk="0" hangingPunct="0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учебно-исследовательского проекта «Неизвестные памятники Белгорода»</a:t>
            </a:r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Web-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адрес  публикации: </a:t>
            </a:r>
            <a:r>
              <a:rPr lang="en-US" sz="1400" b="1" i="1" dirty="0" smtClean="0">
                <a:latin typeface="Times New Roman" pitchFamily="18" charset="0"/>
                <a:cs typeface="Times New Roman" pitchFamily="18" charset="0"/>
                <a:hlinkClick r:id="rId5"/>
              </a:rPr>
              <a:t>http://nsportal.ru/node/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  <a:hlinkClick r:id="rId5"/>
              </a:rPr>
              <a:t>1188558</a:t>
            </a:r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6"/>
          <a:srcRect l="31000" t="15181" r="28802" b="6776"/>
          <a:stretch>
            <a:fillRect/>
          </a:stretch>
        </p:blipFill>
        <p:spPr bwMode="auto">
          <a:xfrm>
            <a:off x="3214678" y="1428736"/>
            <a:ext cx="257176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7"/>
          <a:srcRect l="31250" t="14668" r="29492" b="6638"/>
          <a:stretch>
            <a:fillRect/>
          </a:stretch>
        </p:blipFill>
        <p:spPr bwMode="auto">
          <a:xfrm>
            <a:off x="6143636" y="1428736"/>
            <a:ext cx="2490853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73285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5"/>
          <p:cNvSpPr>
            <a:spLocks noGrp="1"/>
          </p:cNvSpPr>
          <p:nvPr>
            <p:ph type="title"/>
          </p:nvPr>
        </p:nvSpPr>
        <p:spPr>
          <a:xfrm>
            <a:off x="0" y="357166"/>
            <a:ext cx="694928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Персональные сайты</a:t>
            </a:r>
            <a:endParaRPr lang="ru-RU" b="1" cap="none" spc="0" dirty="0">
              <a:ln w="1905">
                <a:solidFill>
                  <a:srgbClr val="132F1E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33" name="chart"/>
          <p:cNvPicPr>
            <a:picLocks noChangeAspect="1"/>
          </p:cNvPicPr>
          <p:nvPr/>
        </p:nvPicPr>
        <p:blipFill>
          <a:blip r:embed="rId3"/>
          <a:srcRect l="2449" t="7142" r="3265" b="12777"/>
          <a:stretch>
            <a:fillRect/>
          </a:stretch>
        </p:blipFill>
        <p:spPr>
          <a:xfrm>
            <a:off x="142844" y="2000240"/>
            <a:ext cx="6255728" cy="3643338"/>
          </a:xfrm>
          <a:prstGeom prst="rect">
            <a:avLst/>
          </a:prstGeom>
        </p:spPr>
      </p:pic>
      <p:pic>
        <p:nvPicPr>
          <p:cNvPr id="49180" name="Picture 28"/>
          <p:cNvPicPr>
            <a:picLocks noChangeAspect="1" noChangeArrowheads="1"/>
          </p:cNvPicPr>
          <p:nvPr/>
        </p:nvPicPr>
        <p:blipFill>
          <a:blip r:embed="rId4"/>
          <a:srcRect l="30872" t="14204" r="28563" b="5799"/>
          <a:stretch>
            <a:fillRect/>
          </a:stretch>
        </p:blipFill>
        <p:spPr bwMode="auto">
          <a:xfrm>
            <a:off x="6500826" y="2000240"/>
            <a:ext cx="2531811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" name="Подзаголовок 5"/>
          <p:cNvSpPr txBox="1">
            <a:spLocks/>
          </p:cNvSpPr>
          <p:nvPr/>
        </p:nvSpPr>
        <p:spPr bwMode="auto">
          <a:xfrm>
            <a:off x="0" y="1428736"/>
            <a:ext cx="87868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Сайт преподавателя</a:t>
            </a:r>
            <a:r>
              <a:rPr kumimoji="0" lang="ru-RU" sz="3200" b="1" i="0" u="none" strike="noStrike" kern="1200" cap="none" spc="0" normalizeH="0" noProof="0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 химии и биологии Воробьевой О.Н.</a:t>
            </a:r>
            <a:endParaRPr kumimoji="0" lang="ru-RU" sz="3200" b="1" i="0" u="none" strike="noStrike" kern="1200" cap="none" spc="0" normalizeH="0" baseline="0" noProof="0" dirty="0">
              <a:ln w="1905">
                <a:solidFill>
                  <a:srgbClr val="132F1E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375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5"/>
          <p:cNvSpPr>
            <a:spLocks noGrp="1"/>
          </p:cNvSpPr>
          <p:nvPr>
            <p:ph type="title"/>
          </p:nvPr>
        </p:nvSpPr>
        <p:spPr>
          <a:xfrm>
            <a:off x="214282" y="785794"/>
            <a:ext cx="32143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Наша комиссия</a:t>
            </a:r>
            <a:endParaRPr lang="ru-RU" sz="4000" b="1" cap="none" spc="0" dirty="0">
              <a:ln w="1905">
                <a:solidFill>
                  <a:srgbClr val="132F1E"/>
                </a:solidFill>
              </a:ln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20" y="5857892"/>
            <a:ext cx="2643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Воробьева  О.Н.</a:t>
            </a:r>
          </a:p>
          <a:p>
            <a:pPr algn="ctr"/>
            <a:r>
              <a:rPr lang="ru-RU" sz="1200" dirty="0" smtClean="0"/>
              <a:t>преподаватель химии и биологии</a:t>
            </a:r>
            <a:endParaRPr lang="ru-RU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143636" y="3286124"/>
            <a:ext cx="2571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err="1" smtClean="0"/>
              <a:t>Рябенко</a:t>
            </a:r>
            <a:r>
              <a:rPr lang="ru-RU" sz="1200" dirty="0" smtClean="0"/>
              <a:t> В.А.</a:t>
            </a:r>
          </a:p>
          <a:p>
            <a:pPr algn="ctr"/>
            <a:r>
              <a:rPr lang="ru-RU" sz="1200" dirty="0" smtClean="0"/>
              <a:t>преподаватель математики</a:t>
            </a:r>
            <a:endParaRPr lang="ru-RU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500034" y="3357562"/>
            <a:ext cx="2571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Лукинова Л.П.</a:t>
            </a:r>
          </a:p>
          <a:p>
            <a:pPr algn="ctr"/>
            <a:r>
              <a:rPr lang="ru-RU" sz="1200" dirty="0" smtClean="0"/>
              <a:t>преподаватель физики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86116" y="5072074"/>
            <a:ext cx="2571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err="1" smtClean="0"/>
              <a:t>Доманов</a:t>
            </a:r>
            <a:r>
              <a:rPr lang="ru-RU" sz="1200" dirty="0" smtClean="0"/>
              <a:t> Р.В.</a:t>
            </a:r>
          </a:p>
          <a:p>
            <a:pPr algn="ctr"/>
            <a:r>
              <a:rPr lang="ru-RU" sz="1200" dirty="0" smtClean="0"/>
              <a:t>преподаватель физкультуры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86512" y="5786454"/>
            <a:ext cx="2571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Путятина Е.А.</a:t>
            </a:r>
          </a:p>
          <a:p>
            <a:pPr algn="ctr"/>
            <a:r>
              <a:rPr lang="ru-RU" sz="1200" dirty="0" smtClean="0"/>
              <a:t>преподаватель информатики</a:t>
            </a:r>
            <a:endParaRPr lang="ru-RU" sz="1200" dirty="0"/>
          </a:p>
        </p:txBody>
      </p:sp>
      <p:pic>
        <p:nvPicPr>
          <p:cNvPr id="4099" name="Picture 3" descr="F:\ф\fo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000504"/>
            <a:ext cx="2428892" cy="1821669"/>
          </a:xfrm>
          <a:prstGeom prst="rect">
            <a:avLst/>
          </a:prstGeom>
          <a:noFill/>
        </p:spPr>
      </p:pic>
      <p:pic>
        <p:nvPicPr>
          <p:cNvPr id="2050" name="Picture 2" descr="C:\Documents and Settings\user\Рабочий стол\777\DSC045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428735"/>
            <a:ext cx="2500330" cy="1875249"/>
          </a:xfrm>
          <a:prstGeom prst="rect">
            <a:avLst/>
          </a:prstGeom>
          <a:noFill/>
        </p:spPr>
      </p:pic>
      <p:pic>
        <p:nvPicPr>
          <p:cNvPr id="2051" name="Picture 3" descr="G:\DCIM\105_PANA\P10505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1500174"/>
            <a:ext cx="2381404" cy="1785950"/>
          </a:xfrm>
          <a:prstGeom prst="rect">
            <a:avLst/>
          </a:prstGeom>
          <a:noFill/>
        </p:spPr>
      </p:pic>
      <p:pic>
        <p:nvPicPr>
          <p:cNvPr id="25601" name="Picture 1" descr="E:\DCIM\105_PANA\P105059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3339641" y="2875408"/>
            <a:ext cx="2428893" cy="1821566"/>
          </a:xfrm>
          <a:prstGeom prst="rect">
            <a:avLst/>
          </a:prstGeom>
          <a:noFill/>
        </p:spPr>
      </p:pic>
      <p:pic>
        <p:nvPicPr>
          <p:cNvPr id="2" name="Picture 1" descr="E:\DCIM\105_PANA\P105059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5074" y="3929066"/>
            <a:ext cx="2428892" cy="18215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5"/>
          <p:cNvSpPr>
            <a:spLocks noGrp="1"/>
          </p:cNvSpPr>
          <p:nvPr>
            <p:ph type="title"/>
          </p:nvPr>
        </p:nvSpPr>
        <p:spPr>
          <a:xfrm>
            <a:off x="0" y="357166"/>
            <a:ext cx="694928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Персональные сайты</a:t>
            </a:r>
            <a:endParaRPr lang="ru-RU" b="1" cap="none" spc="0" dirty="0">
              <a:ln w="1905">
                <a:solidFill>
                  <a:srgbClr val="132F1E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5" name="Подзаголовок 5"/>
          <p:cNvSpPr txBox="1">
            <a:spLocks/>
          </p:cNvSpPr>
          <p:nvPr/>
        </p:nvSpPr>
        <p:spPr bwMode="auto">
          <a:xfrm>
            <a:off x="0" y="1285860"/>
            <a:ext cx="878687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Сайт </a:t>
            </a:r>
            <a:r>
              <a:rPr kumimoji="0" lang="ru-RU" sz="3200" b="1" i="0" u="none" strike="noStrike" kern="1200" cap="none" spc="0" normalizeH="0" baseline="0" noProof="0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руководителя по физической культуре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Доманова Р.В.</a:t>
            </a:r>
            <a:endParaRPr kumimoji="0" lang="ru-RU" sz="3200" b="1" i="0" u="none" strike="noStrike" kern="1200" cap="none" spc="0" normalizeH="0" baseline="0" noProof="0" dirty="0">
              <a:ln w="1905">
                <a:solidFill>
                  <a:srgbClr val="132F1E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/>
          <a:srcRect l="2335" t="9338" r="4279" b="6614"/>
          <a:stretch>
            <a:fillRect/>
          </a:stretch>
        </p:blipFill>
        <p:spPr bwMode="auto">
          <a:xfrm>
            <a:off x="214282" y="2307423"/>
            <a:ext cx="6000792" cy="4050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96375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5"/>
          <p:cNvSpPr>
            <a:spLocks noGrp="1"/>
          </p:cNvSpPr>
          <p:nvPr>
            <p:ph type="title"/>
          </p:nvPr>
        </p:nvSpPr>
        <p:spPr>
          <a:xfrm>
            <a:off x="0" y="357166"/>
            <a:ext cx="738031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Учебная деятельность</a:t>
            </a:r>
            <a:endParaRPr lang="ru-RU" sz="4400" b="1" cap="none" spc="0" dirty="0">
              <a:ln w="1905">
                <a:solidFill>
                  <a:srgbClr val="132F1E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4348" y="1428736"/>
            <a:ext cx="7358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602E04"/>
                </a:solidFill>
                <a:latin typeface="Times New Roman" pitchFamily="18" charset="0"/>
                <a:cs typeface="Times New Roman" pitchFamily="18" charset="0"/>
              </a:rPr>
              <a:t>Качество знаний по предметам в 2013-2014 учебном году</a:t>
            </a:r>
            <a:endParaRPr lang="ru-RU" sz="2000" b="1" i="1" dirty="0">
              <a:solidFill>
                <a:srgbClr val="602E0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500034" y="2000240"/>
          <a:ext cx="8001056" cy="4357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66863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5"/>
          <p:cNvSpPr>
            <a:spLocks noGrp="1"/>
          </p:cNvSpPr>
          <p:nvPr>
            <p:ph type="title"/>
          </p:nvPr>
        </p:nvSpPr>
        <p:spPr>
          <a:xfrm>
            <a:off x="0" y="357166"/>
            <a:ext cx="738031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Учебная деятельность</a:t>
            </a:r>
            <a:endParaRPr lang="ru-RU" sz="4400" b="1" cap="none" spc="0" dirty="0">
              <a:ln w="1905">
                <a:solidFill>
                  <a:srgbClr val="132F1E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8596" y="1428736"/>
            <a:ext cx="7358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602E04"/>
                </a:solidFill>
                <a:latin typeface="Times New Roman" pitchFamily="18" charset="0"/>
                <a:cs typeface="Times New Roman" pitchFamily="18" charset="0"/>
              </a:rPr>
              <a:t>Успеваемость по предметам в 2013-2014 учебном году</a:t>
            </a:r>
            <a:endParaRPr lang="ru-RU" sz="2000" b="1" i="1" dirty="0">
              <a:solidFill>
                <a:srgbClr val="602E0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571472" y="1928802"/>
          <a:ext cx="8001056" cy="457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66863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142852"/>
            <a:ext cx="8858312" cy="62601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ts val="0"/>
              </a:spcBef>
            </a:pPr>
            <a:endParaRPr lang="ru-RU" sz="1100" b="1" cap="none" spc="0" dirty="0" smtClean="0">
              <a:ln w="1905">
                <a:solidFill>
                  <a:srgbClr val="132F1E"/>
                </a:solidFill>
              </a:ln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  <a:p>
            <a:pPr>
              <a:spcBef>
                <a:spcPts val="0"/>
              </a:spcBef>
            </a:pPr>
            <a:endParaRPr lang="ru-RU" sz="1100" b="1" dirty="0" smtClean="0">
              <a:ln w="1905">
                <a:solidFill>
                  <a:srgbClr val="132F1E"/>
                </a:solidFill>
              </a:ln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  <a:p>
            <a:pPr>
              <a:spcBef>
                <a:spcPts val="0"/>
              </a:spcBef>
            </a:pPr>
            <a:endParaRPr lang="ru-RU" sz="1100" b="1" cap="none" spc="0" dirty="0" smtClean="0">
              <a:ln w="1905">
                <a:solidFill>
                  <a:srgbClr val="132F1E"/>
                </a:solidFill>
              </a:ln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  <a:p>
            <a:pPr>
              <a:spcBef>
                <a:spcPts val="0"/>
              </a:spcBef>
            </a:pPr>
            <a:endParaRPr lang="ru-RU" sz="1100" b="1" cap="none" spc="0" dirty="0" smtClean="0">
              <a:ln w="1905">
                <a:solidFill>
                  <a:srgbClr val="132F1E"/>
                </a:solidFill>
              </a:ln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  <a:p>
            <a:r>
              <a:rPr lang="ru-RU" sz="2400" b="1" dirty="0" smtClean="0">
                <a:solidFill>
                  <a:srgbClr val="5D51F9"/>
                </a:solidFill>
                <a:latin typeface="Times New Roman" pitchFamily="18" charset="0"/>
                <a:cs typeface="Times New Roman" pitchFamily="18" charset="0"/>
              </a:rPr>
              <a:t>Методическая тема ПЦК </a:t>
            </a:r>
            <a:r>
              <a:rPr lang="ru-RU" sz="2400" b="1" dirty="0" err="1" smtClean="0">
                <a:solidFill>
                  <a:srgbClr val="5D51F9"/>
                </a:solidFill>
                <a:latin typeface="Times New Roman" pitchFamily="18" charset="0"/>
                <a:cs typeface="Times New Roman" pitchFamily="18" charset="0"/>
              </a:rPr>
              <a:t>естественно-научных</a:t>
            </a:r>
            <a:r>
              <a:rPr lang="ru-RU" sz="2400" b="1" dirty="0" smtClean="0">
                <a:solidFill>
                  <a:srgbClr val="5D51F9"/>
                </a:solidFill>
                <a:latin typeface="Times New Roman" pitchFamily="18" charset="0"/>
                <a:cs typeface="Times New Roman" pitchFamily="18" charset="0"/>
              </a:rPr>
              <a:t> дисциплин</a:t>
            </a:r>
          </a:p>
          <a:p>
            <a:r>
              <a:rPr lang="ru-RU" sz="2400" b="1" dirty="0" smtClean="0">
                <a:solidFill>
                  <a:srgbClr val="5D51F9"/>
                </a:solidFill>
                <a:latin typeface="Times New Roman" pitchFamily="18" charset="0"/>
                <a:cs typeface="Times New Roman" pitchFamily="18" charset="0"/>
              </a:rPr>
              <a:t>«Формирование компетенций участников образовательного процесса как средство повышения качества образования в системе дуального обучения»</a:t>
            </a:r>
          </a:p>
          <a:p>
            <a:r>
              <a:rPr lang="ru-RU" sz="2400" b="1" dirty="0" smtClean="0">
                <a:solidFill>
                  <a:srgbClr val="5D51F9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2400" b="1" dirty="0" smtClean="0">
                <a:solidFill>
                  <a:srgbClr val="5D51F9"/>
                </a:solidFill>
                <a:latin typeface="Times New Roman" pitchFamily="18" charset="0"/>
                <a:cs typeface="Times New Roman" pitchFamily="18" charset="0"/>
              </a:rPr>
              <a:t>Цель методической работы</a:t>
            </a:r>
          </a:p>
          <a:p>
            <a:r>
              <a:rPr lang="ru-RU" sz="2400" b="1" dirty="0" smtClean="0">
                <a:solidFill>
                  <a:srgbClr val="5D51F9"/>
                </a:solidFill>
                <a:latin typeface="Times New Roman" pitchFamily="18" charset="0"/>
                <a:cs typeface="Times New Roman" pitchFamily="18" charset="0"/>
              </a:rPr>
              <a:t> Оказание действенной помощи членам ПЦК в улучшении организации образовательного процесса, в создании условий для совершенствования общих и профессиональных компетенций обучающихся и студентов, их самоопределения и самореализации.</a:t>
            </a:r>
          </a:p>
          <a:p>
            <a:r>
              <a:rPr lang="ru-RU" sz="2400" b="1" dirty="0" smtClean="0">
                <a:solidFill>
                  <a:srgbClr val="5D51F9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spcBef>
                <a:spcPts val="0"/>
              </a:spcBef>
            </a:pPr>
            <a:endParaRPr lang="ru-RU" sz="4000" b="1" cap="none" spc="0" dirty="0">
              <a:ln w="1905">
                <a:solidFill>
                  <a:srgbClr val="132F1E"/>
                </a:solidFill>
              </a:ln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142852"/>
            <a:ext cx="8858312" cy="63709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ts val="0"/>
              </a:spcBef>
            </a:pPr>
            <a:endParaRPr lang="ru-RU" sz="1100" b="1" cap="none" spc="0" dirty="0" smtClean="0">
              <a:ln w="1905">
                <a:solidFill>
                  <a:srgbClr val="132F1E"/>
                </a:solidFill>
              </a:ln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  <a:p>
            <a:pPr>
              <a:spcBef>
                <a:spcPts val="0"/>
              </a:spcBef>
            </a:pPr>
            <a:endParaRPr lang="ru-RU" sz="1100" b="1" dirty="0" smtClean="0">
              <a:ln w="1905">
                <a:solidFill>
                  <a:srgbClr val="132F1E"/>
                </a:solidFill>
              </a:ln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  <a:p>
            <a:pPr>
              <a:spcBef>
                <a:spcPts val="0"/>
              </a:spcBef>
            </a:pPr>
            <a:endParaRPr lang="ru-RU" sz="1100" b="1" cap="none" spc="0" dirty="0" smtClean="0">
              <a:ln w="1905">
                <a:solidFill>
                  <a:srgbClr val="132F1E"/>
                </a:solidFill>
              </a:ln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  <a:p>
            <a:pPr>
              <a:spcBef>
                <a:spcPts val="0"/>
              </a:spcBef>
            </a:pPr>
            <a:endParaRPr lang="ru-RU" sz="1100" b="1" cap="none" spc="0" dirty="0" smtClean="0">
              <a:ln w="1905">
                <a:solidFill>
                  <a:srgbClr val="132F1E"/>
                </a:solidFill>
              </a:ln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  <a:p>
            <a:r>
              <a:rPr lang="ru-RU" sz="1800" b="1" dirty="0" smtClean="0">
                <a:solidFill>
                  <a:srgbClr val="5D51F9"/>
                </a:solidFill>
                <a:latin typeface="Times New Roman" pitchFamily="18" charset="0"/>
                <a:cs typeface="Times New Roman" pitchFamily="18" charset="0"/>
              </a:rPr>
              <a:t>Задачи работы ПЦК:</a:t>
            </a:r>
          </a:p>
          <a:p>
            <a:pPr lvl="0" algn="l"/>
            <a:r>
              <a:rPr lang="ru-RU" sz="1800" b="1" dirty="0" smtClean="0">
                <a:solidFill>
                  <a:srgbClr val="5D51F9"/>
                </a:solidFill>
                <a:latin typeface="Times New Roman" pitchFamily="18" charset="0"/>
                <a:cs typeface="Times New Roman" pitchFamily="18" charset="0"/>
              </a:rPr>
              <a:t>Изучение и разработка учебно-планирующей документации.</a:t>
            </a:r>
          </a:p>
          <a:p>
            <a:pPr lvl="0" algn="l"/>
            <a:r>
              <a:rPr lang="ru-RU" sz="1800" b="1" dirty="0" smtClean="0">
                <a:solidFill>
                  <a:srgbClr val="5D51F9"/>
                </a:solidFill>
                <a:latin typeface="Times New Roman" pitchFamily="18" charset="0"/>
                <a:cs typeface="Times New Roman" pitchFamily="18" charset="0"/>
              </a:rPr>
              <a:t>Изучение нормативной и методической базы по вопросам, касающимся профессиональной деятельности.</a:t>
            </a:r>
          </a:p>
          <a:p>
            <a:pPr lvl="0" algn="l"/>
            <a:r>
              <a:rPr lang="ru-RU" sz="1800" b="1" dirty="0" smtClean="0">
                <a:solidFill>
                  <a:srgbClr val="5D51F9"/>
                </a:solidFill>
                <a:latin typeface="Times New Roman" pitchFamily="18" charset="0"/>
                <a:cs typeface="Times New Roman" pitchFamily="18" charset="0"/>
              </a:rPr>
              <a:t>Обеспечение усвоения программ в соответствии с требованиями государственного стандарта.</a:t>
            </a:r>
          </a:p>
          <a:p>
            <a:pPr lvl="0" algn="l"/>
            <a:r>
              <a:rPr lang="ru-RU" sz="1800" b="1" dirty="0" smtClean="0">
                <a:solidFill>
                  <a:srgbClr val="5D51F9"/>
                </a:solidFill>
                <a:latin typeface="Times New Roman" pitchFamily="18" charset="0"/>
                <a:cs typeface="Times New Roman" pitchFamily="18" charset="0"/>
              </a:rPr>
              <a:t>Разработка комплексно-методического обеспечения и учебно-методических комплексов дисциплин.</a:t>
            </a:r>
          </a:p>
          <a:p>
            <a:pPr lvl="0" algn="l"/>
            <a:r>
              <a:rPr lang="ru-RU" sz="1800" b="1" dirty="0" smtClean="0">
                <a:solidFill>
                  <a:srgbClr val="5D51F9"/>
                </a:solidFill>
                <a:latin typeface="Times New Roman" pitchFamily="18" charset="0"/>
                <a:cs typeface="Times New Roman" pitchFamily="18" charset="0"/>
              </a:rPr>
              <a:t>Развитие у обучающихся интересов и мотивации к обучению: использование активных форм урока и методов обучения.</a:t>
            </a:r>
          </a:p>
          <a:p>
            <a:pPr lvl="0" algn="l"/>
            <a:r>
              <a:rPr lang="ru-RU" sz="1800" b="1" dirty="0" smtClean="0">
                <a:solidFill>
                  <a:srgbClr val="5D51F9"/>
                </a:solidFill>
                <a:latin typeface="Times New Roman" pitchFamily="18" charset="0"/>
                <a:cs typeface="Times New Roman" pitchFamily="18" charset="0"/>
              </a:rPr>
              <a:t>Активное использование ИКТ в процессе обучения.</a:t>
            </a:r>
          </a:p>
          <a:p>
            <a:pPr lvl="0" algn="l"/>
            <a:r>
              <a:rPr lang="ru-RU" sz="1800" b="1" dirty="0" smtClean="0">
                <a:solidFill>
                  <a:srgbClr val="5D51F9"/>
                </a:solidFill>
                <a:latin typeface="Times New Roman" pitchFamily="18" charset="0"/>
                <a:cs typeface="Times New Roman" pitchFamily="18" charset="0"/>
              </a:rPr>
              <a:t>Развитие творчества, самостоятельности, уверенности в собственных возможностях у обучающихся: привлечение к участию в конкурсах, проектах, олимпиадах.</a:t>
            </a:r>
          </a:p>
          <a:p>
            <a:pPr lvl="0" algn="l"/>
            <a:r>
              <a:rPr lang="ru-RU" sz="1800" b="1" dirty="0" smtClean="0">
                <a:solidFill>
                  <a:srgbClr val="5D51F9"/>
                </a:solidFill>
                <a:latin typeface="Times New Roman" pitchFamily="18" charset="0"/>
                <a:cs typeface="Times New Roman" pitchFamily="18" charset="0"/>
              </a:rPr>
              <a:t>Профессиональная направленность в обучении.</a:t>
            </a:r>
          </a:p>
          <a:p>
            <a:pPr lvl="0" algn="l"/>
            <a:r>
              <a:rPr lang="ru-RU" sz="1800" b="1" dirty="0" smtClean="0">
                <a:solidFill>
                  <a:srgbClr val="5D51F9"/>
                </a:solidFill>
                <a:latin typeface="Times New Roman" pitchFamily="18" charset="0"/>
                <a:cs typeface="Times New Roman" pitchFamily="18" charset="0"/>
              </a:rPr>
              <a:t>Разработка форм и методов подготовки обучающихся к сдаче ЕГЭ по математике.</a:t>
            </a:r>
          </a:p>
          <a:p>
            <a:pPr>
              <a:spcBef>
                <a:spcPts val="0"/>
              </a:spcBef>
            </a:pPr>
            <a:endParaRPr lang="ru-RU" sz="4000" b="1" cap="none" spc="0" dirty="0">
              <a:ln w="1905">
                <a:solidFill>
                  <a:srgbClr val="132F1E"/>
                </a:solidFill>
              </a:ln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5"/>
          <p:cNvSpPr>
            <a:spLocks noGrp="1"/>
          </p:cNvSpPr>
          <p:nvPr>
            <p:ph type="title"/>
          </p:nvPr>
        </p:nvSpPr>
        <p:spPr>
          <a:xfrm>
            <a:off x="0" y="1000108"/>
            <a:ext cx="766834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Проведение открытых  уроков</a:t>
            </a:r>
            <a:endParaRPr lang="ru-RU" sz="4400" b="1" cap="none" spc="0" dirty="0">
              <a:ln w="1905">
                <a:solidFill>
                  <a:srgbClr val="132F1E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0" name="Подзаголовок 5"/>
          <p:cNvSpPr txBox="1">
            <a:spLocks/>
          </p:cNvSpPr>
          <p:nvPr/>
        </p:nvSpPr>
        <p:spPr bwMode="auto">
          <a:xfrm>
            <a:off x="0" y="2000240"/>
            <a:ext cx="9144001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ru-RU" sz="2600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+mn-lt"/>
              </a:rPr>
              <a:t>Урок по физике</a:t>
            </a:r>
          </a:p>
          <a:p>
            <a:pPr algn="just"/>
            <a:r>
              <a:rPr lang="ru-RU" sz="2600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+mn-lt"/>
              </a:rPr>
              <a:t> «Фотоэффект» преподаватель Лукинова Л.П.</a:t>
            </a:r>
          </a:p>
          <a:p>
            <a:pPr algn="just"/>
            <a:r>
              <a:rPr lang="ru-RU" sz="2600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+mn-lt"/>
              </a:rPr>
              <a:t>Урок по химии </a:t>
            </a:r>
          </a:p>
          <a:p>
            <a:pPr algn="just"/>
            <a:r>
              <a:rPr lang="ru-RU" sz="2600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+mn-lt"/>
              </a:rPr>
              <a:t>«Белки» преподаватель Воробьева О.Н.</a:t>
            </a:r>
          </a:p>
          <a:p>
            <a:pPr algn="just"/>
            <a:r>
              <a:rPr lang="ru-RU" sz="2600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+mn-lt"/>
              </a:rPr>
              <a:t>Урок по математике</a:t>
            </a:r>
          </a:p>
          <a:p>
            <a:pPr algn="just"/>
            <a:r>
              <a:rPr lang="ru-RU" sz="2600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+mn-lt"/>
              </a:rPr>
              <a:t>«Многогранники» преподаватель </a:t>
            </a:r>
            <a:r>
              <a:rPr lang="ru-RU" sz="2600" b="1" dirty="0" err="1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+mn-lt"/>
              </a:rPr>
              <a:t>Рябенко</a:t>
            </a:r>
            <a:r>
              <a:rPr lang="ru-RU" sz="2600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+mn-lt"/>
              </a:rPr>
              <a:t> В.А.</a:t>
            </a:r>
          </a:p>
          <a:p>
            <a:pPr algn="just"/>
            <a:r>
              <a:rPr lang="ru-RU" sz="2600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+mn-lt"/>
              </a:rPr>
              <a:t>Урок по физкультуре</a:t>
            </a:r>
          </a:p>
          <a:p>
            <a:pPr algn="just"/>
            <a:r>
              <a:rPr lang="ru-RU" sz="2600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+mn-lt"/>
              </a:rPr>
              <a:t>«Совершенствование техники прыжка в длину с разбега»</a:t>
            </a:r>
          </a:p>
          <a:p>
            <a:pPr algn="just"/>
            <a:endParaRPr lang="ru-RU" sz="2600" b="1" dirty="0" smtClean="0">
              <a:ln w="1905">
                <a:solidFill>
                  <a:srgbClr val="132F1E"/>
                </a:solidFill>
              </a:ln>
              <a:solidFill>
                <a:schemeClr val="accent6">
                  <a:lumMod val="50000"/>
                </a:schemeClr>
              </a:solidFill>
              <a:latin typeface="+mn-lt"/>
            </a:endParaRPr>
          </a:p>
          <a:p>
            <a:pPr algn="just"/>
            <a:endParaRPr lang="ru-RU" sz="2600" b="1" dirty="0" smtClean="0">
              <a:ln w="1905">
                <a:solidFill>
                  <a:srgbClr val="132F1E"/>
                </a:solidFill>
              </a:ln>
              <a:solidFill>
                <a:schemeClr val="accent6">
                  <a:lumMod val="50000"/>
                </a:schemeClr>
              </a:solidFill>
              <a:latin typeface="+mn-lt"/>
            </a:endParaRPr>
          </a:p>
          <a:p>
            <a:endParaRPr lang="ru-RU" sz="2600" b="1" dirty="0">
              <a:ln w="1905">
                <a:solidFill>
                  <a:srgbClr val="132F1E"/>
                </a:solidFill>
              </a:ln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415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5"/>
          <p:cNvSpPr>
            <a:spLocks noGrp="1"/>
          </p:cNvSpPr>
          <p:nvPr>
            <p:ph type="title"/>
          </p:nvPr>
        </p:nvSpPr>
        <p:spPr>
          <a:xfrm>
            <a:off x="0" y="214290"/>
            <a:ext cx="838842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Проведение внеклассных </a:t>
            </a:r>
            <a:br>
              <a:rPr lang="ru-RU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мероприятий</a:t>
            </a:r>
            <a:endParaRPr lang="ru-RU" sz="4400" b="1" cap="none" spc="0" dirty="0">
              <a:ln w="1905">
                <a:solidFill>
                  <a:srgbClr val="132F1E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9" name="Подзаголовок 5"/>
          <p:cNvSpPr txBox="1">
            <a:spLocks/>
          </p:cNvSpPr>
          <p:nvPr/>
        </p:nvSpPr>
        <p:spPr bwMode="auto">
          <a:xfrm>
            <a:off x="0" y="1571612"/>
            <a:ext cx="864399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Гражданский форум  </a:t>
            </a:r>
          </a:p>
          <a:p>
            <a:r>
              <a:rPr lang="ru-RU" sz="2000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«Детская преступность. Где выход?»</a:t>
            </a:r>
          </a:p>
          <a:p>
            <a:r>
              <a:rPr lang="ru-RU" sz="2000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преподаватель Воробьева О.Н.</a:t>
            </a:r>
          </a:p>
          <a:p>
            <a:pPr algn="just"/>
            <a:endParaRPr lang="ru-RU" sz="2000" b="1" dirty="0" smtClean="0">
              <a:ln w="1905">
                <a:solidFill>
                  <a:srgbClr val="132F1E"/>
                </a:solidFill>
              </a:ln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5122" name="Picture 2" descr="C:\Documents and Settings\user\Рабочий стол\777\DSC043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857496"/>
            <a:ext cx="3524275" cy="26432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7204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5"/>
          <p:cNvSpPr>
            <a:spLocks noGrp="1"/>
          </p:cNvSpPr>
          <p:nvPr>
            <p:ph type="title"/>
          </p:nvPr>
        </p:nvSpPr>
        <p:spPr>
          <a:xfrm>
            <a:off x="0" y="285728"/>
            <a:ext cx="838842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Проведение внеклассных </a:t>
            </a:r>
            <a:br>
              <a:rPr lang="ru-RU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мероприятий</a:t>
            </a:r>
            <a:endParaRPr lang="ru-RU" sz="4400" b="1" cap="none" spc="0" dirty="0">
              <a:ln w="1905">
                <a:solidFill>
                  <a:srgbClr val="132F1E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9" name="Подзаголовок 5"/>
          <p:cNvSpPr txBox="1">
            <a:spLocks/>
          </p:cNvSpPr>
          <p:nvPr/>
        </p:nvSpPr>
        <p:spPr bwMode="auto">
          <a:xfrm>
            <a:off x="142844" y="1928802"/>
            <a:ext cx="8643998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Спортивный праздник </a:t>
            </a:r>
          </a:p>
          <a:p>
            <a:r>
              <a:rPr lang="ru-RU" sz="2000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«Один день в армии»</a:t>
            </a:r>
          </a:p>
          <a:p>
            <a:r>
              <a:rPr lang="ru-RU" sz="2000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преподаватель </a:t>
            </a:r>
            <a:r>
              <a:rPr lang="ru-RU" sz="2000" b="1" dirty="0" err="1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Доманов</a:t>
            </a:r>
            <a:r>
              <a:rPr lang="ru-RU" sz="2000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Р.В.</a:t>
            </a:r>
          </a:p>
          <a:p>
            <a:pPr algn="just"/>
            <a:endParaRPr lang="ru-RU" sz="2000" b="1" dirty="0" smtClean="0">
              <a:ln w="1905">
                <a:solidFill>
                  <a:srgbClr val="132F1E"/>
                </a:solidFill>
              </a:ln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  <a:p>
            <a:pPr algn="just"/>
            <a:endParaRPr lang="ru-RU" sz="2000" b="1" dirty="0" smtClean="0">
              <a:ln w="1905">
                <a:solidFill>
                  <a:srgbClr val="132F1E"/>
                </a:solidFill>
              </a:ln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  <a:p>
            <a:pPr algn="just"/>
            <a:endParaRPr lang="ru-RU" sz="2000" b="1" dirty="0" smtClean="0">
              <a:ln w="1905">
                <a:solidFill>
                  <a:srgbClr val="132F1E"/>
                </a:solidFill>
              </a:ln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  <a:p>
            <a:pPr algn="just"/>
            <a:endParaRPr lang="ru-RU" sz="2000" b="1" dirty="0" smtClean="0">
              <a:ln w="1905">
                <a:solidFill>
                  <a:srgbClr val="132F1E"/>
                </a:solidFill>
              </a:ln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  <a:p>
            <a:pPr algn="just"/>
            <a:endParaRPr lang="ru-RU" sz="2000" b="1" dirty="0" smtClean="0">
              <a:ln w="1905">
                <a:solidFill>
                  <a:srgbClr val="132F1E"/>
                </a:solidFill>
              </a:ln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  <a:p>
            <a:pPr algn="just"/>
            <a:endParaRPr lang="ru-RU" sz="2000" b="1" dirty="0" smtClean="0">
              <a:ln w="1905">
                <a:solidFill>
                  <a:srgbClr val="132F1E"/>
                </a:solidFill>
              </a:ln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  <a:p>
            <a:pPr algn="just"/>
            <a:endParaRPr lang="ru-RU" sz="2000" b="1" dirty="0" smtClean="0">
              <a:ln w="1905">
                <a:solidFill>
                  <a:srgbClr val="132F1E"/>
                </a:solidFill>
              </a:ln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  <a:p>
            <a:pPr algn="just"/>
            <a:endParaRPr lang="ru-RU" sz="2000" b="1" dirty="0" smtClean="0">
              <a:ln w="1905">
                <a:solidFill>
                  <a:srgbClr val="132F1E"/>
                </a:solidFill>
              </a:ln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  <a:p>
            <a:pPr algn="just"/>
            <a:endParaRPr lang="ru-RU" sz="2000" b="1" dirty="0" smtClean="0">
              <a:ln w="1905">
                <a:solidFill>
                  <a:srgbClr val="132F1E"/>
                </a:solidFill>
              </a:ln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3075" name="Picture 3" descr="C:\Documents and Settings\user\Рабочий стол\777\101MSDCF\DSC047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2857496"/>
            <a:ext cx="2857520" cy="2143141"/>
          </a:xfrm>
          <a:prstGeom prst="rect">
            <a:avLst/>
          </a:prstGeom>
          <a:noFill/>
        </p:spPr>
      </p:pic>
      <p:pic>
        <p:nvPicPr>
          <p:cNvPr id="4098" name="Picture 2" descr="C:\Documents and Settings\user\Рабочий стол\777\101MSDCF\DSC047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143248"/>
            <a:ext cx="3048022" cy="2286016"/>
          </a:xfrm>
          <a:prstGeom prst="rect">
            <a:avLst/>
          </a:prstGeom>
          <a:noFill/>
        </p:spPr>
      </p:pic>
      <p:pic>
        <p:nvPicPr>
          <p:cNvPr id="4099" name="Picture 3" descr="C:\Documents and Settings\user\Рабочий стол\777\101MSDCF\DSC046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3929066"/>
            <a:ext cx="2876460" cy="21573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7204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5"/>
          <p:cNvSpPr>
            <a:spLocks noGrp="1"/>
          </p:cNvSpPr>
          <p:nvPr>
            <p:ph type="title"/>
          </p:nvPr>
        </p:nvSpPr>
        <p:spPr>
          <a:xfrm>
            <a:off x="428596" y="1285860"/>
            <a:ext cx="838842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Проведение внеклассных мероприятий</a:t>
            </a:r>
            <a:endParaRPr lang="ru-RU" sz="4400" b="1" cap="none" spc="0" dirty="0">
              <a:ln w="1905">
                <a:solidFill>
                  <a:srgbClr val="132F1E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9" name="Подзаголовок 5"/>
          <p:cNvSpPr txBox="1">
            <a:spLocks/>
          </p:cNvSpPr>
          <p:nvPr/>
        </p:nvSpPr>
        <p:spPr bwMode="auto">
          <a:xfrm>
            <a:off x="214282" y="1571612"/>
            <a:ext cx="8643998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endParaRPr lang="ru-RU" sz="2000" b="1" dirty="0" smtClean="0">
              <a:ln w="1905">
                <a:solidFill>
                  <a:srgbClr val="132F1E"/>
                </a:solidFill>
              </a:ln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  <a:p>
            <a:r>
              <a:rPr lang="ru-RU" sz="2000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КВН </a:t>
            </a:r>
          </a:p>
          <a:p>
            <a:r>
              <a:rPr lang="ru-RU" sz="2000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«Математический калейдоскоп» </a:t>
            </a:r>
          </a:p>
          <a:p>
            <a:r>
              <a:rPr lang="ru-RU" sz="2000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Преподаватель </a:t>
            </a:r>
            <a:r>
              <a:rPr lang="ru-RU" sz="2000" b="1" dirty="0" err="1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Рябенко</a:t>
            </a:r>
            <a:r>
              <a:rPr lang="ru-RU" sz="2000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В.А., Путятина Е.А.</a:t>
            </a:r>
          </a:p>
          <a:p>
            <a:pPr algn="just"/>
            <a:endParaRPr lang="ru-RU" sz="2000" b="1" dirty="0" smtClean="0">
              <a:ln w="1905">
                <a:solidFill>
                  <a:srgbClr val="132F1E"/>
                </a:solidFill>
              </a:ln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3074" name="Picture 2" descr="C:\Documents and Settings\user\Рабочий стол\P10505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3143248"/>
            <a:ext cx="3619733" cy="27146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7204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5"/>
          <p:cNvSpPr>
            <a:spLocks noGrp="1"/>
          </p:cNvSpPr>
          <p:nvPr>
            <p:ph type="title"/>
          </p:nvPr>
        </p:nvSpPr>
        <p:spPr>
          <a:xfrm>
            <a:off x="-214346" y="285728"/>
            <a:ext cx="838842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Проведение внеклассных </a:t>
            </a:r>
            <a:br>
              <a:rPr lang="ru-RU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мероприятий</a:t>
            </a:r>
            <a:endParaRPr lang="ru-RU" sz="4400" b="1" cap="none" spc="0" dirty="0">
              <a:ln w="1905">
                <a:solidFill>
                  <a:srgbClr val="132F1E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9" name="Подзаголовок 5"/>
          <p:cNvSpPr txBox="1">
            <a:spLocks/>
          </p:cNvSpPr>
          <p:nvPr/>
        </p:nvSpPr>
        <p:spPr bwMode="auto">
          <a:xfrm>
            <a:off x="0" y="1571612"/>
            <a:ext cx="8643998" cy="333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ru-RU" sz="2000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Внеклассное мероприятие «Новый год копытом бьет!»</a:t>
            </a:r>
          </a:p>
          <a:p>
            <a:pPr algn="l"/>
            <a:r>
              <a:rPr lang="ru-RU" sz="2000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Преподаватель </a:t>
            </a:r>
            <a:r>
              <a:rPr lang="ru-RU" sz="2000" b="1" dirty="0" err="1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Доманов</a:t>
            </a:r>
            <a:r>
              <a:rPr lang="ru-RU" sz="2000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Р.В.</a:t>
            </a:r>
          </a:p>
          <a:p>
            <a:pPr algn="l"/>
            <a:endParaRPr lang="ru-RU" sz="1100" b="1" dirty="0" smtClean="0">
              <a:ln w="1905">
                <a:solidFill>
                  <a:srgbClr val="132F1E"/>
                </a:solidFill>
              </a:ln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  <a:p>
            <a:pPr algn="l"/>
            <a:r>
              <a:rPr lang="ru-RU" sz="2000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Викторина «Знатоки естественных наук» </a:t>
            </a:r>
          </a:p>
          <a:p>
            <a:pPr algn="l"/>
            <a:r>
              <a:rPr lang="ru-RU" sz="2000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преподаватели Лукинова Л.П., Воробьева О.Н. </a:t>
            </a:r>
          </a:p>
          <a:p>
            <a:pPr algn="l"/>
            <a:endParaRPr lang="ru-RU" sz="1000" b="1" dirty="0" smtClean="0">
              <a:ln w="1905">
                <a:solidFill>
                  <a:srgbClr val="132F1E"/>
                </a:solidFill>
              </a:ln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  <a:p>
            <a:pPr algn="l"/>
            <a:r>
              <a:rPr lang="ru-RU" sz="2000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Информационный час  для учащихся 2 курса «Толерантность и компьютерные игры» </a:t>
            </a:r>
          </a:p>
          <a:p>
            <a:pPr algn="l"/>
            <a:r>
              <a:rPr lang="ru-RU" sz="2000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подготовила и провела Путятина Е.А</a:t>
            </a:r>
          </a:p>
          <a:p>
            <a:pPr algn="l"/>
            <a:endParaRPr lang="ru-RU" sz="1000" b="1" dirty="0" smtClean="0">
              <a:ln w="1905">
                <a:solidFill>
                  <a:srgbClr val="132F1E"/>
                </a:solidFill>
              </a:ln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  <a:p>
            <a:pPr algn="l"/>
            <a:r>
              <a:rPr lang="ru-RU" sz="2000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Классный час «Способность к прощению» </a:t>
            </a:r>
          </a:p>
          <a:p>
            <a:pPr algn="l"/>
            <a:r>
              <a:rPr lang="ru-RU" sz="2000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Преподаватель </a:t>
            </a:r>
            <a:r>
              <a:rPr lang="ru-RU" sz="2000" b="1" dirty="0" err="1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Рябенко</a:t>
            </a:r>
            <a:r>
              <a:rPr lang="ru-RU" sz="2000" b="1" dirty="0" smtClean="0">
                <a:ln w="1905">
                  <a:solidFill>
                    <a:srgbClr val="132F1E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В.А.</a:t>
            </a:r>
          </a:p>
        </p:txBody>
      </p:sp>
    </p:spTree>
    <p:extLst>
      <p:ext uri="{BB962C8B-B14F-4D97-AF65-F5344CB8AC3E}">
        <p14:creationId xmlns:p14="http://schemas.microsoft.com/office/powerpoint/2010/main" xmlns="" val="107204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aduga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raduga</Template>
  <TotalTime>2521</TotalTime>
  <Words>668</Words>
  <Application>Microsoft Office PowerPoint</Application>
  <PresentationFormat>Экран (4:3)</PresentationFormat>
  <Paragraphs>186</Paragraphs>
  <Slides>22</Slides>
  <Notes>18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raduga</vt:lpstr>
      <vt:lpstr>Acrobat Document</vt:lpstr>
      <vt:lpstr>ОГАОУ СПО «Белгородский строительный колледж»</vt:lpstr>
      <vt:lpstr>Наша комиссия</vt:lpstr>
      <vt:lpstr>Слайд 3</vt:lpstr>
      <vt:lpstr>Слайд 4</vt:lpstr>
      <vt:lpstr>Проведение открытых  уроков</vt:lpstr>
      <vt:lpstr>Проведение внеклассных  мероприятий</vt:lpstr>
      <vt:lpstr>Проведение внеклассных  мероприятий</vt:lpstr>
      <vt:lpstr>Проведение внеклассных мероприятий</vt:lpstr>
      <vt:lpstr>Проведение внеклассных  мероприятий</vt:lpstr>
      <vt:lpstr>Проектная деятельность</vt:lpstr>
      <vt:lpstr>Проектная деятельность</vt:lpstr>
      <vt:lpstr>Слайд 12</vt:lpstr>
      <vt:lpstr>Внеурочная деятельность преподавателей</vt:lpstr>
      <vt:lpstr>Участие преподавателей  в конкурсах</vt:lpstr>
      <vt:lpstr>Слайд 15</vt:lpstr>
      <vt:lpstr>Участие студентов в конкурсах  под руководством преподавателей</vt:lpstr>
      <vt:lpstr>Публикация работ студентов</vt:lpstr>
      <vt:lpstr>Публикации работ преподавателей</vt:lpstr>
      <vt:lpstr>Персональные сайты</vt:lpstr>
      <vt:lpstr>Персональные сайты</vt:lpstr>
      <vt:lpstr>Учебная деятельность</vt:lpstr>
      <vt:lpstr>Учебная деятельность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dc:description>З.В. Александрова  http://aida.ucoz.ru</dc:description>
  <cp:lastModifiedBy>USER</cp:lastModifiedBy>
  <cp:revision>252</cp:revision>
  <dcterms:created xsi:type="dcterms:W3CDTF">2013-05-08T09:55:44Z</dcterms:created>
  <dcterms:modified xsi:type="dcterms:W3CDTF">2014-05-30T11:09:51Z</dcterms:modified>
</cp:coreProperties>
</file>