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7" r:id="rId4"/>
    <p:sldId id="258" r:id="rId5"/>
    <p:sldId id="279" r:id="rId6"/>
    <p:sldId id="292" r:id="rId7"/>
    <p:sldId id="281" r:id="rId8"/>
    <p:sldId id="283" r:id="rId9"/>
    <p:sldId id="285" r:id="rId10"/>
    <p:sldId id="264" r:id="rId11"/>
    <p:sldId id="287" r:id="rId12"/>
    <p:sldId id="288" r:id="rId13"/>
    <p:sldId id="289" r:id="rId14"/>
    <p:sldId id="284" r:id="rId15"/>
    <p:sldId id="290" r:id="rId16"/>
    <p:sldId id="265" r:id="rId17"/>
    <p:sldId id="266" r:id="rId18"/>
    <p:sldId id="269" r:id="rId19"/>
    <p:sldId id="293" r:id="rId20"/>
    <p:sldId id="295" r:id="rId21"/>
    <p:sldId id="294" r:id="rId22"/>
    <p:sldId id="296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437" autoAdjust="0"/>
    <p:restoredTop sz="97143" autoAdjust="0"/>
  </p:normalViewPr>
  <p:slideViewPr>
    <p:cSldViewPr>
      <p:cViewPr varScale="1">
        <p:scale>
          <a:sx n="66" d="100"/>
          <a:sy n="66" d="100"/>
        </p:scale>
        <p:origin x="-86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6/4/2014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6400" y="2438400"/>
            <a:ext cx="7239000" cy="3962399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Отчет ПЦК </a:t>
            </a:r>
            <a:r>
              <a:rPr lang="ru-RU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общепрофессиональных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дисциплин о работе за 2013-2014 учебный год (29.05.14)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762000"/>
            <a:ext cx="6934200" cy="2133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ОГАОУ СПО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«Белгородский строительный колледж»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noFill/>
        </p:spPr>
        <p:txBody>
          <a:bodyPr>
            <a:noAutofit/>
          </a:bodyPr>
          <a:lstStyle/>
          <a:p>
            <a:pPr algn="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студентов в мероприятиях различных уровней по учебной деятельности преподаваемой дисциплины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2819400"/>
            <a:ext cx="7772400" cy="3505200"/>
          </a:xfrm>
        </p:spPr>
        <p:txBody>
          <a:bodyPr>
            <a:normAutofit/>
          </a:bodyPr>
          <a:lstStyle/>
          <a:p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38201" y="1371600"/>
          <a:ext cx="8077199" cy="5232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939"/>
                <a:gridCol w="1794933"/>
                <a:gridCol w="1876521"/>
                <a:gridCol w="2773988"/>
                <a:gridCol w="1223818"/>
              </a:tblGrid>
              <a:tr h="59831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Ф.И.О. 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преподавателя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Ф.И.О. студента, группа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82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Новацкая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О.А.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Урманов М.О.        гр. С-23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дистанционный конкурс с международным участием «Лучшая презентация к уроку»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82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Новацкая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О.А.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Яхудин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А.И.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гр. С-22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дистанционный конкурс с международным участием «Лучшая презентация к уроку»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82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Н.В.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Студенты групп 4 курса, спец.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190604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внеклассное мероприятие интеллектуальная игра «Счастливый случай»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772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Н.В.</a:t>
                      </a:r>
                    </a:p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Алимпеева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Л.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Студенты групп 4 курса, спец.190604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Научно-исследовательская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работа  «Метрологическое обеспечение и контроль качества на СТОА г. Белгорода»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4323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Н.В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Студент гр. 3 курса, </a:t>
                      </a:r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специальность 270809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Научно-исследовательская работа «Использование отходов мокрой магнитной сепарации КМА при производстве мелкозернистых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бетонов для укрепления дорожных оснований»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76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Уразов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З.Ф.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Студенты 1 курсов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 классный час «Готов служить России» (посещение воинской части)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587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5105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048000"/>
            <a:ext cx="5562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498080" cy="762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Новацкая\Desktop\фото_Надя\SDC106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6642100" cy="4717256"/>
          </a:xfrm>
          <a:prstGeom prst="rect">
            <a:avLst/>
          </a:prstGeom>
          <a:noFill/>
        </p:spPr>
      </p:pic>
      <p:pic>
        <p:nvPicPr>
          <p:cNvPr id="1027" name="Picture 3" descr="C:\Users\Новацкая\Desktop\фото_Надя\SDC106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66800"/>
            <a:ext cx="6400800" cy="4114800"/>
          </a:xfrm>
          <a:prstGeom prst="rect">
            <a:avLst/>
          </a:prstGeom>
          <a:noFill/>
        </p:spPr>
      </p:pic>
      <p:pic>
        <p:nvPicPr>
          <p:cNvPr id="1028" name="Picture 4" descr="C:\Users\Новацкая\Desktop\фото_Надя\SDC106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828800"/>
            <a:ext cx="6172200" cy="4343400"/>
          </a:xfrm>
          <a:prstGeom prst="rect">
            <a:avLst/>
          </a:prstGeom>
          <a:noFill/>
        </p:spPr>
      </p:pic>
      <p:pic>
        <p:nvPicPr>
          <p:cNvPr id="1029" name="Picture 5" descr="C:\Users\Новацкая\Desktop\фото_Надя\SDC1067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743200"/>
            <a:ext cx="60960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825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Новацкая\Desktop\Уразов фото\обж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3657600"/>
          </a:xfrm>
          <a:prstGeom prst="rect">
            <a:avLst/>
          </a:prstGeom>
          <a:noFill/>
        </p:spPr>
      </p:pic>
      <p:pic>
        <p:nvPicPr>
          <p:cNvPr id="1030" name="Picture 6" descr="C:\Users\Новацкая\Desktop\Уразов фото\обж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524000"/>
            <a:ext cx="4953000" cy="3657600"/>
          </a:xfrm>
          <a:prstGeom prst="rect">
            <a:avLst/>
          </a:prstGeom>
          <a:noFill/>
        </p:spPr>
      </p:pic>
      <p:pic>
        <p:nvPicPr>
          <p:cNvPr id="1031" name="Picture 7" descr="C:\Users\Новацкая\Desktop\Уразов фото\обж 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00400"/>
            <a:ext cx="51816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6764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студентов во внеурочной деятельности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66800" y="1752600"/>
          <a:ext cx="786765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  <a:gridCol w="1828800"/>
                <a:gridCol w="1981200"/>
                <a:gridCol w="2438400"/>
                <a:gridCol w="1238250"/>
              </a:tblGrid>
              <a:tr h="96907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преподавателя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Ф.И.О. студента, группа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016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Новацкая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О.А.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Бугаев В.А.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Балытников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М.Е.,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гр.ТО-51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работ  научно-технического творчества студентов учреждений СПО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7917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Н.В.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Гладких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Б.,гр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Т-11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презентаций «Символы России»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победителя 3 степени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 куратора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870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Н.В.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Группа С-22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тематических газет БСК «Конституции РФ-20 лет»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825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C:\Documents and Settings\Оля\Мои документы\Мои результаты сканировани\2014-05 (май)\сканирование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324645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Оля\Мои документы\Мои результаты сканировани\2014-05 (май)\сканирование0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0"/>
            <a:ext cx="2971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Оля\Мои документы\Мои результаты сканировани\2014-05 (май)\сканирование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09800"/>
            <a:ext cx="2667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620000" cy="12954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опыта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2133600"/>
            <a:ext cx="7543800" cy="4038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О.А.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Новацкая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преподаватель дисциплины       «Техническая механика»</a:t>
            </a:r>
            <a:r>
              <a:rPr lang="ru-RU" sz="2400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обобщила опыт по направлению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«ИКТ- средство повышения эффективности преподавания дисциплины «Техническая механика» на практических и лабораторных занятиях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 на педагогическом Совете  ОГАОУ СПО «БСК» 11.12.2013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6002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Учебно-методические материалы, разработанные преподавателями ПЦК в 2013-2014 учебном году 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76400"/>
          <a:ext cx="8534400" cy="457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804"/>
                <a:gridCol w="1754736"/>
                <a:gridCol w="2967100"/>
                <a:gridCol w="1706880"/>
                <a:gridCol w="1706880"/>
              </a:tblGrid>
              <a:tr h="67601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Ф.И.О. 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преподавателя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Методические материалы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внешней рецензией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 рецензии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И.А.Байдина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С.С. Булгаков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В.П.Захарова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С.Д. Лысенко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О.А.Новацкая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Г.А.Ротарь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Н.В. </a:t>
                      </a:r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З.Ф.Уразов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8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Г.В.Шевченко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400288" cy="109696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преподавателей в конкурсах различной направленности по профессиональной деятельности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62000" y="1524000"/>
          <a:ext cx="8077200" cy="157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55"/>
                <a:gridCol w="1401345"/>
                <a:gridCol w="5029200"/>
                <a:gridCol w="1219200"/>
              </a:tblGrid>
              <a:tr h="4572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Ф.И.О.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1980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О.А.Новацкая</a:t>
                      </a:r>
                      <a:endParaRPr lang="ru-RU" sz="1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дистанционный конкурс с международным участием «Лучший современный урок»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«Лучшая методическая разработка»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педагогический конкурс «Авторский учебный задачник»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«Сценарий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медиаурока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 компьютером»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 3 степени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Новацкая\Desktop\все документы к аттестации Новацкая\диплом 3степе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429000"/>
            <a:ext cx="1981200" cy="3048000"/>
          </a:xfrm>
          <a:prstGeom prst="rect">
            <a:avLst/>
          </a:prstGeom>
          <a:noFill/>
        </p:spPr>
      </p:pic>
      <p:pic>
        <p:nvPicPr>
          <p:cNvPr id="6" name="Picture 3" descr="C:\Users\Новацкая\Desktop\все документы к аттестации Новацкая\diplom01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429000"/>
            <a:ext cx="2209800" cy="3048000"/>
          </a:xfrm>
          <a:prstGeom prst="rect">
            <a:avLst/>
          </a:prstGeom>
          <a:noFill/>
        </p:spPr>
      </p:pic>
      <p:pic>
        <p:nvPicPr>
          <p:cNvPr id="7" name="Picture 4" descr="C:\Users\Новацкая\Desktop\все документы к аттестации Новацкая\diplom08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2133600" cy="2971800"/>
          </a:xfrm>
          <a:prstGeom prst="rect">
            <a:avLst/>
          </a:prstGeom>
          <a:noFill/>
        </p:spPr>
      </p:pic>
      <p:pic>
        <p:nvPicPr>
          <p:cNvPr id="8" name="Рисунок 7" descr="C:\Documents and Settings\Оля\Мои документы\Мои результаты сканировани\2014-05 (май)\сканирование0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581400"/>
            <a:ext cx="213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216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кабинетов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14400"/>
            <a:ext cx="7498080" cy="533400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Все преподаватели ПЦК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общепрофессиональных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дисциплин заведуют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кабинетами или лабораториями: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заполняются журналы,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проводятся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дополнительные занятия,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работают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кружки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имеются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методические указания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(или идет разработка),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идет работа над созданием  пополнением 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электронных ресурсов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Комиссия </a:t>
            </a:r>
            <a:r>
              <a:rPr lang="ru-RU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общепрофессиональных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дисциплин 2013-2014 </a:t>
            </a:r>
            <a:r>
              <a:rPr lang="ru-RU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уч.год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447799"/>
          <a:ext cx="8229600" cy="5029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5029200"/>
                <a:gridCol w="2743200"/>
              </a:tblGrid>
              <a:tr h="818707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Квалификационная категория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783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И.А.Байдина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783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С.С. Булгаков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783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В.П.Захарова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783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С.Д. Лысенко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783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О.А.Новацкая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783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Г.А.Ротарь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783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Н.В. </a:t>
                      </a:r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783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З.Ф.Уразов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783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Г.В.Шевченко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выставке технического творчества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71600" y="2362200"/>
          <a:ext cx="7499349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00"/>
                <a:gridCol w="2286000"/>
                <a:gridCol w="481964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экспонатов, представленных  на выставку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Булгаков С.С.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Новацкая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О.А.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Ротарь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Г.А.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Шевченко Г.В.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Н.В.</a:t>
                      </a:r>
                    </a:p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Ротарь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Г.А.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Н.В.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498080" cy="762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Новацкая\Desktop\+++Сайты Булгакова С.С\лаборатории\После\SDC12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81239">
            <a:off x="227025" y="332991"/>
            <a:ext cx="3981450" cy="2895599"/>
          </a:xfrm>
          <a:prstGeom prst="rect">
            <a:avLst/>
          </a:prstGeom>
          <a:noFill/>
        </p:spPr>
      </p:pic>
      <p:pic>
        <p:nvPicPr>
          <p:cNvPr id="1028" name="Picture 4" descr="C:\Users\Новацкая\Desktop\+++Сайты Булгакова С.С\лаборатории\После\SDC12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3512">
            <a:off x="4800600" y="304800"/>
            <a:ext cx="4114800" cy="2971800"/>
          </a:xfrm>
          <a:prstGeom prst="rect">
            <a:avLst/>
          </a:prstGeom>
          <a:noFill/>
        </p:spPr>
      </p:pic>
      <p:pic>
        <p:nvPicPr>
          <p:cNvPr id="1029" name="Picture 5" descr="C:\Users\Новацкая\Desktop\+++Сайты Булгакова С.С\лаборатории\После\SDC13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981200"/>
            <a:ext cx="4419600" cy="2971800"/>
          </a:xfrm>
          <a:prstGeom prst="rect">
            <a:avLst/>
          </a:prstGeom>
          <a:noFill/>
        </p:spPr>
      </p:pic>
      <p:pic>
        <p:nvPicPr>
          <p:cNvPr id="1030" name="Picture 6" descr="C:\Users\Новацкая\Desktop\+++Сайты Булгакова С.С\лаборатории\После\SDC131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429000"/>
            <a:ext cx="4267200" cy="3061312"/>
          </a:xfrm>
          <a:prstGeom prst="rect">
            <a:avLst/>
          </a:prstGeom>
          <a:noFill/>
        </p:spPr>
      </p:pic>
      <p:pic>
        <p:nvPicPr>
          <p:cNvPr id="1031" name="Picture 7" descr="C:\Users\Новацкая\Desktop\+++Сайты Булгакова С.С\лаборатории\После\SDC131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76600"/>
            <a:ext cx="45720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6488" cy="944562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дуального обучения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pp.vk.me/c617123/v617123859/8462/s6ACdopAsG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1" y="1371600"/>
            <a:ext cx="3124200" cy="4419600"/>
          </a:xfrm>
          <a:prstGeom prst="rect">
            <a:avLst/>
          </a:prstGeom>
          <a:noFill/>
        </p:spPr>
      </p:pic>
      <p:pic>
        <p:nvPicPr>
          <p:cNvPr id="5" name="Picture 2" descr="https://pp.vk.me/c617123/v617123859/84a1/SGUhN3gD7h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981200"/>
            <a:ext cx="3276600" cy="4876800"/>
          </a:xfrm>
          <a:prstGeom prst="rect">
            <a:avLst/>
          </a:prstGeom>
          <a:noFill/>
        </p:spPr>
      </p:pic>
      <p:pic>
        <p:nvPicPr>
          <p:cNvPr id="7" name="Picture 2" descr="F:\228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447800"/>
            <a:ext cx="5257800" cy="3546841"/>
          </a:xfrm>
          <a:prstGeom prst="rect">
            <a:avLst/>
          </a:prstGeom>
          <a:noFill/>
        </p:spPr>
      </p:pic>
      <p:pic>
        <p:nvPicPr>
          <p:cNvPr id="8" name="Picture 2" descr="F:\228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581400"/>
            <a:ext cx="5205397" cy="2945908"/>
          </a:xfrm>
          <a:prstGeom prst="rect">
            <a:avLst/>
          </a:prstGeom>
          <a:noFill/>
        </p:spPr>
      </p:pic>
      <p:pic>
        <p:nvPicPr>
          <p:cNvPr id="10" name="Picture 6" descr="F:\228\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505200"/>
            <a:ext cx="5562600" cy="3163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связи с тем, что сказано выше, можно ставить задачи на ближайшее будущее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8160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Повышать свою грамотность, связанную с применением ИКТ  (проявлять инициативу о повышении квалификации).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Продолжить формирование УМК дисциплин  и модулей в электронном виде для удобства создания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преподавателя к аттестации.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Продолжить работу над обеспечением электронной наглядностью дисциплин и модулей.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 Активнее использовать сеть Интернет для решения педагогических вопросов, сбора информации, доступа к научным, педагогическим, методическим данным</a:t>
            </a:r>
            <a:r>
              <a:rPr lang="ru-RU" sz="2400" dirty="0" smtClean="0"/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Обосновать и ходатайствовать перед директором БСК об обеспечении компьютером ,экраном  и проектором лаборатории 104 («Общая технология строительных материалов)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 descr="C:\Users\Новацкая\Desktop\новацкая\конф\202KC913\202_1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424404">
            <a:off x="-745515" y="343677"/>
            <a:ext cx="4408339" cy="3131820"/>
          </a:xfrm>
          <a:prstGeom prst="rect">
            <a:avLst/>
          </a:prstGeom>
          <a:noFill/>
        </p:spPr>
      </p:pic>
      <p:pic>
        <p:nvPicPr>
          <p:cNvPr id="5123" name="Picture 3" descr="C:\Users\Новацкая\Desktop\новацкая\конф\202KC913\202_1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419600" cy="3470910"/>
          </a:xfrm>
          <a:prstGeom prst="rect">
            <a:avLst/>
          </a:prstGeom>
          <a:noFill/>
        </p:spPr>
      </p:pic>
      <p:pic>
        <p:nvPicPr>
          <p:cNvPr id="5124" name="Picture 4" descr="C:\Users\Новацкая\Desktop\новацкая\конф\202KC913\202_1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07410">
            <a:off x="5371823" y="721861"/>
            <a:ext cx="4572000" cy="3547110"/>
          </a:xfrm>
          <a:prstGeom prst="rect">
            <a:avLst/>
          </a:prstGeom>
          <a:noFill/>
        </p:spPr>
      </p:pic>
      <p:pic>
        <p:nvPicPr>
          <p:cNvPr id="5125" name="Picture 5" descr="C:\Users\Новацкая\Desktop\новацкая\конф\202KC913\202_1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505200"/>
            <a:ext cx="4191000" cy="3352800"/>
          </a:xfrm>
          <a:prstGeom prst="rect">
            <a:avLst/>
          </a:prstGeom>
          <a:noFill/>
        </p:spPr>
      </p:pic>
      <p:pic>
        <p:nvPicPr>
          <p:cNvPr id="5126" name="Picture 6" descr="C:\Users\Новацкая\Desktop\новацкая\шевченко\Новая папка\P10102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63248">
            <a:off x="5222919" y="3583559"/>
            <a:ext cx="4260075" cy="3281994"/>
          </a:xfrm>
          <a:prstGeom prst="rect">
            <a:avLst/>
          </a:prstGeom>
          <a:noFill/>
        </p:spPr>
      </p:pic>
      <p:pic>
        <p:nvPicPr>
          <p:cNvPr id="5127" name="Picture 7" descr="C:\Users\Новацкая\Desktop\новацкая\шевченко\Новая папка\P10103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90593">
            <a:off x="-838514" y="3816311"/>
            <a:ext cx="4343400" cy="3124200"/>
          </a:xfrm>
          <a:prstGeom prst="rect">
            <a:avLst/>
          </a:prstGeom>
          <a:noFill/>
        </p:spPr>
      </p:pic>
      <p:pic>
        <p:nvPicPr>
          <p:cNvPr id="9" name="Picture 3" descr="C:\Users\Новацкая\Desktop\новацкая\фото пцк 2012-13\Фото Булгаков С.С\DSC016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1295400"/>
            <a:ext cx="53340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квалификации, стажировка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1000" y="762001"/>
          <a:ext cx="8534399" cy="6026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1670755"/>
                <a:gridCol w="5568245"/>
                <a:gridCol w="990599"/>
              </a:tblGrid>
              <a:tr h="502248"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 курсов и место учебы, стажировки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Время</a:t>
                      </a:r>
                      <a:r>
                        <a:rPr lang="ru-RU" sz="14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учебы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92829"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И.А.Байдина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Стажировка  </a:t>
                      </a:r>
                      <a:r>
                        <a:rPr lang="ru-RU" sz="12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БГТУ им. В.Г.Шухова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май-июнь </a:t>
                      </a:r>
                      <a:r>
                        <a:rPr lang="ru-RU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4941"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С.С. Булгаков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ПК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программе «Актуальные проблемы теории и методики обучения в учреждениях СПО» (144 часа) в ОГАОУ ДПО «Белгородский институт  развития образования»</a:t>
                      </a:r>
                      <a:endParaRPr lang="ru-RU" sz="12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март-апрель 2014</a:t>
                      </a:r>
                      <a:endParaRPr lang="ru-RU" sz="12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94359"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В.П.Захарова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ПК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программе «Актуальные проблемы теории и методики обучения в учреждениях СПО» (144 часа) в ОГАОУ ДПО «Белгородский институт  развития образования»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март-апр.2014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90639"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С.Д. Лысенко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Стажировка 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«КМА электромонтаж»</a:t>
                      </a:r>
                    </a:p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ПК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программе «Актуальные проблемы теории и методики обучения в учреждениях СПО» (144 часа) в ОГАОУ ДПО «Белгородский институт  развития образования»</a:t>
                      </a:r>
                      <a:endParaRPr lang="ru-RU" sz="12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дек. 2013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март-апр.2014</a:t>
                      </a:r>
                    </a:p>
                    <a:p>
                      <a:endParaRPr lang="ru-RU" sz="12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97809"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О.Новацкая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Курс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«Всемирная сеть (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)-использование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приложения», Национальный Открытый Университет «ИТУИТ» (72 часа)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октябрь 2013</a:t>
                      </a:r>
                      <a:endParaRPr lang="ru-RU" sz="14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4941"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Г.А.Ротарь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ПК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программе «Актуальные проблемы теории и методики обучения в учреждениях СПО» (144 часа) в ОГАОУ ДПО «Белгородский институт  развития образования»</a:t>
                      </a:r>
                      <a:endParaRPr lang="ru-RU" sz="12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март-апр.2014</a:t>
                      </a:r>
                    </a:p>
                    <a:p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142033"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Н.В.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Стажировка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 Федеральном  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агенстве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по техническому  регулированию и метрологии «Государственный региональный центр стандартизации, метрологии и испытаний в Белгородской области»</a:t>
                      </a:r>
                    </a:p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ПК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программе «Актуальные проблемы теории и методики обучения в учреждениях СПО» (144 часа) в ОГАОУ ДПО «Белгородский институт  развития образования»</a:t>
                      </a:r>
                      <a:endParaRPr lang="ru-RU" sz="12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июль 2013</a:t>
                      </a:r>
                    </a:p>
                    <a:p>
                      <a:endParaRPr lang="ru-RU" sz="14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март-апр.2014</a:t>
                      </a:r>
                    </a:p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39994"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З.Ф.Уразов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Курсы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программе «Пожарная безопасность» в Всероссийском добровольном пожарном обществе</a:t>
                      </a:r>
                      <a:endParaRPr lang="ru-RU" sz="12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апрель 2014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381000"/>
            <a:ext cx="7498080" cy="304800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Информационная культура преподавателя </a:t>
            </a:r>
            <a:r>
              <a:rPr lang="ru-RU" sz="3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становится частью его общей педагогической культуры и определяющим условием совершенствования учебно-воспитательного процесса, повышения его эффективности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3733800"/>
            <a:ext cx="7498080" cy="2667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ПЦК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общепрофессиональных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дисциплин все владеют ИКТ,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регулярно применяют их в учебном процессе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БулгаковС.С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.,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НовацкаяО.А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ЗахароваВ.П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Байдина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И.А.,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Тарасенко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Н.В.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49362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Создали свои сайты и активно размещают свои материалы в сети Интернет</a:t>
            </a:r>
            <a:endParaRPr lang="ru-RU" sz="3200" i="1" dirty="0"/>
          </a:p>
        </p:txBody>
      </p:sp>
      <p:pic>
        <p:nvPicPr>
          <p:cNvPr id="4" name="Picture 2" descr="C:\Users\Новацкая\Desktop\+++Сайты Булгакова С.С\Сертификат о создании персонального сайта  nsportal.r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3351548" cy="4800600"/>
          </a:xfrm>
          <a:prstGeom prst="rect">
            <a:avLst/>
          </a:prstGeom>
          <a:noFill/>
        </p:spPr>
      </p:pic>
      <p:pic>
        <p:nvPicPr>
          <p:cNvPr id="5" name="Рисунок 4" descr="C:\Documents and Settings\Оля\Мои документы\Мои результаты сканировани\2014-05 (май)\сканирование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981200"/>
            <a:ext cx="381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Оля\Мои документы\Мои результаты сканировани\2014-05 (май)\сканирование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2895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Новацкая\Desktop\Благодарность nsp порталла.pd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2895600"/>
            <a:ext cx="3057451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феврале 2014 года в рамках месячника ПЦК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общепрофессиональных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дисциплин провели открытые уроки с использованием ИКТ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81200" y="1828800"/>
          <a:ext cx="624946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  <a:gridCol w="1752600"/>
                <a:gridCol w="1828800"/>
                <a:gridCol w="1037168"/>
                <a:gridCol w="1249892"/>
              </a:tblGrid>
              <a:tr h="1540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Открытый </a:t>
                      </a:r>
                      <a:r>
                        <a:rPr lang="ru-RU" sz="14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урок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, дисциплина </a:t>
                      </a:r>
                      <a:r>
                        <a:rPr lang="ru-RU" sz="14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«ОБЖ»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«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История создания и задачи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ГО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РФ»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17 .02.14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 2 пара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Уразов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З.Ф.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1377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Открытый урок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, дисциплина </a:t>
                      </a:r>
                      <a:r>
                        <a:rPr lang="ru-RU" sz="14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«ПСД»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«Порядок составления локальных смет с использованием ПК «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Госстройсмета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20.02.14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 пара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Байдина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И.А.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1653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400" b="1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ea typeface="Times New Roman"/>
                          <a:cs typeface="Calibri"/>
                        </a:rPr>
                        <a:t>Открытый урок,</a:t>
                      </a:r>
                      <a:r>
                        <a:rPr lang="ru-RU" sz="1400" b="1">
                          <a:latin typeface="Times New Roman"/>
                          <a:ea typeface="Times New Roman"/>
                          <a:cs typeface="Calibri"/>
                        </a:rPr>
                        <a:t> дисциплина </a:t>
                      </a:r>
                      <a:r>
                        <a:rPr lang="ru-RU" sz="1400" b="1" i="1">
                          <a:latin typeface="Times New Roman"/>
                          <a:ea typeface="Times New Roman"/>
                          <a:cs typeface="Calibri"/>
                        </a:rPr>
                        <a:t>«Техническая механика»</a:t>
                      </a:r>
                      <a:endParaRPr lang="ru-RU" sz="1400" b="1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Calibri"/>
                        </a:rPr>
                        <a:t>Практическая работа №7 «Определение осадки цилиндрической винтовой пружины»</a:t>
                      </a:r>
                      <a:endParaRPr lang="ru-RU" sz="1400" b="1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Calibri"/>
                        </a:rPr>
                        <a:t>21.02.14</a:t>
                      </a:r>
                      <a:endParaRPr lang="ru-RU" sz="1400" b="1"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Calibri"/>
                        </a:rPr>
                        <a:t>2 пара</a:t>
                      </a:r>
                      <a:endParaRPr lang="ru-RU" sz="1400" b="1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  <a:cs typeface="Calibri"/>
                        </a:rPr>
                        <a:t>Новацкая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Calibri"/>
                        </a:rPr>
                        <a:t> О.А.</a:t>
                      </a:r>
                      <a:endParaRPr lang="ru-RU" sz="1400" b="1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38288" cy="2587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Новацкая\Desktop\новацкая\2013-14 уч.год\фото2013-14\100KC913\100_1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4343400" cy="3144586"/>
          </a:xfrm>
          <a:prstGeom prst="rect">
            <a:avLst/>
          </a:prstGeom>
          <a:noFill/>
        </p:spPr>
      </p:pic>
      <p:pic>
        <p:nvPicPr>
          <p:cNvPr id="1027" name="Picture 3" descr="C:\Users\Новацкая\Desktop\новацкая\2013-14 уч.год\фото2013-14\100KC913\100_1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4495800" cy="3124200"/>
          </a:xfrm>
          <a:prstGeom prst="rect">
            <a:avLst/>
          </a:prstGeom>
          <a:noFill/>
        </p:spPr>
      </p:pic>
      <p:pic>
        <p:nvPicPr>
          <p:cNvPr id="1028" name="Picture 4" descr="C:\Users\Новацкая\Desktop\новацкая\2013-14 уч.год\фото2013-14\100KC913\100_16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5320" y="0"/>
            <a:ext cx="4678680" cy="3242310"/>
          </a:xfrm>
          <a:prstGeom prst="rect">
            <a:avLst/>
          </a:prstGeom>
          <a:noFill/>
        </p:spPr>
      </p:pic>
      <p:pic>
        <p:nvPicPr>
          <p:cNvPr id="1029" name="Picture 5" descr="C:\Users\Новацкая\Desktop\новацкая\2013-14 уч.год\фото2013-14\100KC913\100_16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1" y="3352800"/>
            <a:ext cx="4114800" cy="3241675"/>
          </a:xfrm>
          <a:prstGeom prst="rect">
            <a:avLst/>
          </a:prstGeom>
          <a:noFill/>
        </p:spPr>
      </p:pic>
      <p:pic>
        <p:nvPicPr>
          <p:cNvPr id="1030" name="Picture 6" descr="C:\Users\Новацкая\Desktop\новацкая\2013-14 уч.год\фото2013-14\100KC913\100_16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600200"/>
            <a:ext cx="4648200" cy="339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преподавателей в научно-методической, учебно-методической, экспериментальной деятельности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599" y="1417317"/>
          <a:ext cx="8324851" cy="5220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037"/>
                <a:gridCol w="1860932"/>
                <a:gridCol w="3637276"/>
                <a:gridCol w="2389606"/>
              </a:tblGrid>
              <a:tr h="640083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 мероприятия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и результат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3308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И.А.Байдина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на заседании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ЦК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№4 от 11.11.13</a:t>
                      </a:r>
                    </a:p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№5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 27.12.13</a:t>
                      </a:r>
                    </a:p>
                    <a:p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№10 от 29.04.14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4228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С.С. Булгаков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заседании ЦК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№7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 25.02.14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В.П.Захарова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на заседании ЦК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№5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 27.12.13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№10 от 29.04.14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С.Д. Лысенко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заседании ЦК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№5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 27.12.13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О.А.Новацкая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ru-RU" sz="12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Публикации</a:t>
                      </a:r>
                      <a:r>
                        <a:rPr lang="ru-RU" sz="12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ru-RU" sz="12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1 Международной дистанционной научно-практической конференции для педагогов «Педагогический поиск»</a:t>
                      </a:r>
                    </a:p>
                    <a:p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2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 заседаниях ПЦК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лауреата</a:t>
                      </a:r>
                    </a:p>
                    <a:p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ежемесячно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Н.В. </a:t>
                      </a:r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Тарасенко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на заседании ЦК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№5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 27.12.13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№10 от 29.04.14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Выступление 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 метод.  объединении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работн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строит. специальностей Белгородской  обл. по теме «Реализация дуальной формы обучения в ОГАОУ СПО БСК»</a:t>
                      </a:r>
                    </a:p>
                    <a:p>
                      <a:r>
                        <a:rPr kumimoji="0" lang="ru-RU" sz="12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Выступление </a:t>
                      </a:r>
                      <a:r>
                        <a:rPr kumimoji="0" lang="ru-RU" sz="12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Выставке творческих работ БСК</a:t>
                      </a:r>
                      <a:endParaRPr lang="ru-RU" sz="1200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i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ru-RU" i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З.Ф.Уразов</a:t>
                      </a:r>
                      <a:endParaRPr lang="ru-RU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на заседании ЦК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№1 от 30.08.13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2023</TotalTime>
  <Words>1281</Words>
  <PresentationFormat>Экран (4:3)</PresentationFormat>
  <Paragraphs>323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Солнцестояние</vt:lpstr>
      <vt:lpstr>Отчет ПЦК общепрофессиональных дисциплин о работе за 2013-2014 учебный год (29.05.14)</vt:lpstr>
      <vt:lpstr>Комиссия общепрофессиональных дисциплин 2013-2014 уч.год</vt:lpstr>
      <vt:lpstr>Слайд 3</vt:lpstr>
      <vt:lpstr>Курсы повышения квалификации, стажировка</vt:lpstr>
      <vt:lpstr>Информационная культура преподавателя становится частью его общей педагогической культуры и определяющим условием совершенствования учебно-воспитательного процесса, повышения его эффективности</vt:lpstr>
      <vt:lpstr>Создали свои сайты и активно размещают свои материалы в сети Интернет</vt:lpstr>
      <vt:lpstr>В феврале 2014 года в рамках месячника ПЦК общепрофессиональных  дисциплин провели открытые уроки с использованием ИКТ</vt:lpstr>
      <vt:lpstr>Слайд 8</vt:lpstr>
      <vt:lpstr>Участие преподавателей в научно-методической, учебно-методической, экспериментальной деятельности</vt:lpstr>
      <vt:lpstr>Участие студентов в мероприятиях различных уровней по учебной деятельности преподаваемой дисциплины</vt:lpstr>
      <vt:lpstr>Слайд 11</vt:lpstr>
      <vt:lpstr>Слайд 12</vt:lpstr>
      <vt:lpstr>Слайд 13</vt:lpstr>
      <vt:lpstr>Участие студентов во внеурочной деятельности</vt:lpstr>
      <vt:lpstr>Слайд 15</vt:lpstr>
      <vt:lpstr>Обобщение опыта</vt:lpstr>
      <vt:lpstr>Учебно-методические материалы, разработанные преподавателями ПЦК в 2013-2014 учебном году </vt:lpstr>
      <vt:lpstr>Участие преподавателей в конкурсах различной направленности по профессиональной деятельности</vt:lpstr>
      <vt:lpstr>Работа кабинетов</vt:lpstr>
      <vt:lpstr>Участие в выставке технического творчества</vt:lpstr>
      <vt:lpstr>Слайд 21</vt:lpstr>
      <vt:lpstr>Реализация дуального обучения</vt:lpstr>
      <vt:lpstr>В связи с тем, что сказано выше, можно ставить задачи на ближайшее будущее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Место информационно-коммуникационных  технологий в работе преподавателей ПЦК общепрофессинальных  дисциплин</dc:title>
  <dc:creator>Новацкая</dc:creator>
  <cp:lastModifiedBy>Новацкая</cp:lastModifiedBy>
  <cp:revision>232</cp:revision>
  <dcterms:created xsi:type="dcterms:W3CDTF">2012-06-08T11:16:30Z</dcterms:created>
  <dcterms:modified xsi:type="dcterms:W3CDTF">2014-06-04T09:56:43Z</dcterms:modified>
</cp:coreProperties>
</file>