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Default Extension="docx" ContentType="application/vnd.openxmlformats-officedocument.wordprocessingml.document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8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93;&#1086;&#1079;&#1103;&#1080;&#1085;\Desktop\&#1055;&#1062;&#1050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-4.302165354330709E-3"/>
                  <c:y val="3.5628463108778069E-2"/>
                </c:manualLayout>
              </c:layout>
              <c:showPercent val="1"/>
            </c:dLbl>
            <c:txPr>
              <a:bodyPr/>
              <a:lstStyle/>
              <a:p>
                <a:pPr>
                  <a:defRPr sz="2500" b="1" i="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Лист3!$A$2:$A$4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Вторая</c:v>
                </c:pt>
              </c:strCache>
            </c:strRef>
          </c:cat>
          <c:val>
            <c:numRef>
              <c:f>Лист3!$B$2:$B$4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1700" b="1" i="0"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cat>
            <c:strRef>
              <c:f>Лист3!$A$1:$A$2</c:f>
              <c:strCache>
                <c:ptCount val="2"/>
                <c:pt idx="0">
                  <c:v>гр.10</c:v>
                </c:pt>
                <c:pt idx="1">
                  <c:v>гр. 13</c:v>
                </c:pt>
              </c:strCache>
            </c:strRef>
          </c:cat>
          <c:val>
            <c:numRef>
              <c:f>Лист3!$B$1:$B$2</c:f>
              <c:numCache>
                <c:formatCode>0%</c:formatCode>
                <c:ptCount val="2"/>
                <c:pt idx="0">
                  <c:v>0.81</c:v>
                </c:pt>
                <c:pt idx="1">
                  <c:v>0.18</c:v>
                </c:pt>
              </c:numCache>
            </c:numRef>
          </c:val>
        </c:ser>
        <c:dLbls>
          <c:showVal val="1"/>
        </c:dLbls>
        <c:shape val="box"/>
        <c:axId val="136950528"/>
        <c:axId val="136952064"/>
        <c:axId val="0"/>
      </c:bar3DChart>
      <c:catAx>
        <c:axId val="136950528"/>
        <c:scaling>
          <c:orientation val="minMax"/>
        </c:scaling>
        <c:axPos val="b"/>
        <c:majorTickMark val="none"/>
        <c:tickLblPos val="nextTo"/>
        <c:crossAx val="136952064"/>
        <c:crosses val="autoZero"/>
        <c:auto val="1"/>
        <c:lblAlgn val="ctr"/>
        <c:lblOffset val="100"/>
      </c:catAx>
      <c:valAx>
        <c:axId val="136952064"/>
        <c:scaling>
          <c:orientation val="minMax"/>
        </c:scaling>
        <c:delete val="1"/>
        <c:axPos val="l"/>
        <c:numFmt formatCode="0%" sourceLinked="1"/>
        <c:tickLblPos val="none"/>
        <c:crossAx val="136950528"/>
        <c:crosses val="autoZero"/>
        <c:crossBetween val="between"/>
      </c:valAx>
    </c:plotArea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cat>
            <c:strRef>
              <c:f>Лист4!$A$1:$A$2</c:f>
              <c:strCache>
                <c:ptCount val="2"/>
                <c:pt idx="0">
                  <c:v>ГР.10</c:v>
                </c:pt>
                <c:pt idx="1">
                  <c:v>ГР. 13</c:v>
                </c:pt>
              </c:strCache>
            </c:strRef>
          </c:cat>
          <c:val>
            <c:numRef>
              <c:f>Лист4!$B$1:$B$2</c:f>
              <c:numCache>
                <c:formatCode>0%</c:formatCode>
                <c:ptCount val="2"/>
                <c:pt idx="0">
                  <c:v>0.86</c:v>
                </c:pt>
                <c:pt idx="1">
                  <c:v>0.5</c:v>
                </c:pt>
              </c:numCache>
            </c:numRef>
          </c:val>
        </c:ser>
        <c:dLbls>
          <c:showVal val="1"/>
        </c:dLbls>
        <c:shape val="box"/>
        <c:axId val="144591488"/>
        <c:axId val="200743552"/>
        <c:axId val="0"/>
      </c:bar3DChart>
      <c:catAx>
        <c:axId val="144591488"/>
        <c:scaling>
          <c:orientation val="minMax"/>
        </c:scaling>
        <c:axPos val="b"/>
        <c:majorTickMark val="none"/>
        <c:tickLblPos val="nextTo"/>
        <c:crossAx val="200743552"/>
        <c:crosses val="autoZero"/>
        <c:auto val="1"/>
        <c:lblAlgn val="ctr"/>
        <c:lblOffset val="100"/>
      </c:catAx>
      <c:valAx>
        <c:axId val="200743552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44591488"/>
        <c:crosses val="autoZero"/>
        <c:crossBetween val="between"/>
      </c:valAx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Лист5!$A$1</c:f>
              <c:strCache>
                <c:ptCount val="1"/>
                <c:pt idx="0">
                  <c:v>отд -16</c:v>
                </c:pt>
              </c:strCache>
            </c:strRef>
          </c:tx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val>
            <c:numRef>
              <c:f>Лист5!$B$1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</c:ser>
        <c:dLbls>
          <c:showVal val="1"/>
        </c:dLbls>
        <c:shape val="box"/>
        <c:axId val="136927488"/>
        <c:axId val="144515072"/>
        <c:axId val="0"/>
      </c:bar3DChart>
      <c:catAx>
        <c:axId val="136927488"/>
        <c:scaling>
          <c:orientation val="minMax"/>
        </c:scaling>
        <c:delete val="1"/>
        <c:axPos val="b"/>
        <c:majorTickMark val="none"/>
        <c:tickLblPos val="none"/>
        <c:crossAx val="144515072"/>
        <c:crosses val="autoZero"/>
        <c:auto val="1"/>
        <c:lblAlgn val="ctr"/>
        <c:lblOffset val="100"/>
      </c:catAx>
      <c:valAx>
        <c:axId val="144515072"/>
        <c:scaling>
          <c:orientation val="minMax"/>
        </c:scaling>
        <c:delete val="1"/>
        <c:axPos val="l"/>
        <c:numFmt formatCode="0%" sourceLinked="1"/>
        <c:tickLblPos val="none"/>
        <c:crossAx val="136927488"/>
        <c:crosses val="autoZero"/>
        <c:crossBetween val="between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Лист6!$A$1</c:f>
              <c:strCache>
                <c:ptCount val="1"/>
                <c:pt idx="0">
                  <c:v>ОТД-16</c:v>
                </c:pt>
              </c:strCache>
            </c:strRef>
          </c:tx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val>
            <c:numRef>
              <c:f>Лист6!$B$1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Val val="1"/>
        </c:dLbls>
        <c:shape val="box"/>
        <c:axId val="144591104"/>
        <c:axId val="144620544"/>
        <c:axId val="0"/>
      </c:bar3DChart>
      <c:catAx>
        <c:axId val="144591104"/>
        <c:scaling>
          <c:orientation val="minMax"/>
        </c:scaling>
        <c:axPos val="b"/>
        <c:majorTickMark val="none"/>
        <c:tickLblPos val="nextTo"/>
        <c:crossAx val="144620544"/>
        <c:crosses val="autoZero"/>
        <c:auto val="1"/>
        <c:lblAlgn val="ctr"/>
        <c:lblOffset val="100"/>
      </c:catAx>
      <c:valAx>
        <c:axId val="144620544"/>
        <c:scaling>
          <c:orientation val="minMax"/>
        </c:scaling>
        <c:delete val="1"/>
        <c:axPos val="l"/>
        <c:numFmt formatCode="0%" sourceLinked="1"/>
        <c:tickLblPos val="none"/>
        <c:crossAx val="144591104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Качество знаний  в сравнении 2012-2013 и 2013-2014 уч.года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Лист7!$A$2</c:f>
              <c:strCache>
                <c:ptCount val="1"/>
                <c:pt idx="0">
                  <c:v>МСухСтр.</c:v>
                </c:pt>
              </c:strCache>
            </c:strRef>
          </c:tx>
          <c:cat>
            <c:strRef>
              <c:f>Лист7!$B$1:$D$1</c:f>
              <c:strCache>
                <c:ptCount val="3"/>
                <c:pt idx="0">
                  <c:v>2012-2013</c:v>
                </c:pt>
                <c:pt idx="2">
                  <c:v>2013-2014</c:v>
                </c:pt>
              </c:strCache>
            </c:strRef>
          </c:cat>
          <c:val>
            <c:numRef>
              <c:f>Лист7!$B$2:$D$2</c:f>
              <c:numCache>
                <c:formatCode>General</c:formatCode>
                <c:ptCount val="3"/>
                <c:pt idx="0" formatCode="0%">
                  <c:v>0.57999999999999996</c:v>
                </c:pt>
                <c:pt idx="2" formatCode="0%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МОбщРаб</c:v>
                </c:pt>
              </c:strCache>
            </c:strRef>
          </c:tx>
          <c:cat>
            <c:strRef>
              <c:f>Лист7!$B$1:$D$1</c:f>
              <c:strCache>
                <c:ptCount val="3"/>
                <c:pt idx="0">
                  <c:v>2012-2013</c:v>
                </c:pt>
                <c:pt idx="2">
                  <c:v>2013-2014</c:v>
                </c:pt>
              </c:strCache>
            </c:strRef>
          </c:cat>
          <c:val>
            <c:numRef>
              <c:f>Лист7!$B$3:$D$3</c:f>
              <c:numCache>
                <c:formatCode>General</c:formatCode>
                <c:ptCount val="3"/>
                <c:pt idx="0" formatCode="0%">
                  <c:v>0.61</c:v>
                </c:pt>
                <c:pt idx="2" formatCode="0%">
                  <c:v>0.57999999999999996</c:v>
                </c:pt>
              </c:numCache>
            </c:numRef>
          </c:val>
        </c:ser>
        <c:ser>
          <c:idx val="2"/>
          <c:order val="2"/>
          <c:tx>
            <c:strRef>
              <c:f>Лист7!$A$4</c:f>
              <c:strCache>
                <c:ptCount val="1"/>
                <c:pt idx="0">
                  <c:v>МОтдРаб.</c:v>
                </c:pt>
              </c:strCache>
            </c:strRef>
          </c:tx>
          <c:cat>
            <c:strRef>
              <c:f>Лист7!$B$1:$D$1</c:f>
              <c:strCache>
                <c:ptCount val="3"/>
                <c:pt idx="0">
                  <c:v>2012-2013</c:v>
                </c:pt>
                <c:pt idx="2">
                  <c:v>2013-2014</c:v>
                </c:pt>
              </c:strCache>
            </c:strRef>
          </c:cat>
          <c:val>
            <c:numRef>
              <c:f>Лист7!$B$4:$D$4</c:f>
              <c:numCache>
                <c:formatCode>General</c:formatCode>
                <c:ptCount val="3"/>
                <c:pt idx="0" formatCode="0%">
                  <c:v>0.59</c:v>
                </c:pt>
                <c:pt idx="2" formatCode="0%">
                  <c:v>0.56999999999999995</c:v>
                </c:pt>
              </c:numCache>
            </c:numRef>
          </c:val>
        </c:ser>
        <c:dLbls>
          <c:showVal val="1"/>
        </c:dLbls>
        <c:shape val="box"/>
        <c:axId val="146406016"/>
        <c:axId val="206498816"/>
        <c:axId val="0"/>
      </c:bar3DChart>
      <c:catAx>
        <c:axId val="146406016"/>
        <c:scaling>
          <c:orientation val="minMax"/>
        </c:scaling>
        <c:axPos val="b"/>
        <c:majorTickMark val="none"/>
        <c:tickLblPos val="nextTo"/>
        <c:crossAx val="206498816"/>
        <c:crosses val="autoZero"/>
        <c:auto val="1"/>
        <c:lblAlgn val="ctr"/>
        <c:lblOffset val="100"/>
      </c:catAx>
      <c:valAx>
        <c:axId val="206498816"/>
        <c:scaling>
          <c:orientation val="minMax"/>
        </c:scaling>
        <c:delete val="1"/>
        <c:axPos val="l"/>
        <c:numFmt formatCode="0%" sourceLinked="1"/>
        <c:tickLblPos val="none"/>
        <c:crossAx val="146406016"/>
        <c:crosses val="autoZero"/>
        <c:crossBetween val="between"/>
      </c:valAx>
    </c:plotArea>
    <c:legend>
      <c:legendPos val="t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500" b="1" i="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Лист2!$A$1:$A$3</c:f>
              <c:strCache>
                <c:ptCount val="3"/>
                <c:pt idx="0">
                  <c:v>" 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Лист2!$B$1:$B$3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14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 i="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Лист3!$A$1:$A$2</c:f>
              <c:strCache>
                <c:ptCount val="2"/>
                <c:pt idx="0">
                  <c:v>2р</c:v>
                </c:pt>
                <c:pt idx="1">
                  <c:v>3р</c:v>
                </c:pt>
              </c:strCache>
            </c:strRef>
          </c:cat>
          <c:val>
            <c:numRef>
              <c:f>Лист3!$B$1:$B$2</c:f>
              <c:numCache>
                <c:formatCode>General</c:formatCode>
                <c:ptCount val="2"/>
                <c:pt idx="0">
                  <c:v>2</c:v>
                </c:pt>
                <c:pt idx="1">
                  <c:v>16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 i="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Лист5!$A$1:$A$3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Лист5!$B$1:$B$3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12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 i="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Лист7!$A$1:$A$2</c:f>
              <c:strCache>
                <c:ptCount val="2"/>
                <c:pt idx="0">
                  <c:v>4р</c:v>
                </c:pt>
                <c:pt idx="1">
                  <c:v>3р</c:v>
                </c:pt>
              </c:strCache>
            </c:strRef>
          </c:cat>
          <c:val>
            <c:numRef>
              <c:f>Лист7!$B$1:$B$2</c:f>
              <c:numCache>
                <c:formatCode>General</c:formatCode>
                <c:ptCount val="2"/>
                <c:pt idx="0">
                  <c:v>3</c:v>
                </c:pt>
                <c:pt idx="1">
                  <c:v>15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 i="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Лист4!$A$1:$A$3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Лист4!$B$1:$B$3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11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 i="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Лист8!$A$1:$A$2</c:f>
              <c:strCache>
                <c:ptCount val="2"/>
                <c:pt idx="0">
                  <c:v>4р</c:v>
                </c:pt>
                <c:pt idx="1">
                  <c:v>3р</c:v>
                </c:pt>
              </c:strCache>
            </c:strRef>
          </c:cat>
          <c:val>
            <c:numRef>
              <c:f>Лист8!$B$1:$B$2</c:f>
              <c:numCache>
                <c:formatCode>General</c:formatCode>
                <c:ptCount val="2"/>
                <c:pt idx="0">
                  <c:v>2</c:v>
                </c:pt>
                <c:pt idx="1">
                  <c:v>16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sz="2000" b="1" i="0" baseline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cat>
            <c:strRef>
              <c:f>Лист1!$A$1:$A$3</c:f>
              <c:strCache>
                <c:ptCount val="3"/>
                <c:pt idx="0">
                  <c:v>СП -14</c:v>
                </c:pt>
                <c:pt idx="1">
                  <c:v>ОБ-12</c:v>
                </c:pt>
                <c:pt idx="2">
                  <c:v>ОТ- 14</c:v>
                </c:pt>
              </c:strCache>
            </c:strRef>
          </c:cat>
          <c:val>
            <c:numRef>
              <c:f>Лист1!$B$1:$B$3</c:f>
              <c:numCache>
                <c:formatCode>0%</c:formatCode>
                <c:ptCount val="3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</c:numCache>
            </c:numRef>
          </c:val>
        </c:ser>
        <c:dLbls>
          <c:showVal val="1"/>
        </c:dLbls>
        <c:shape val="box"/>
        <c:axId val="200741632"/>
        <c:axId val="200790400"/>
        <c:axId val="0"/>
      </c:bar3DChart>
      <c:catAx>
        <c:axId val="200741632"/>
        <c:scaling>
          <c:orientation val="minMax"/>
        </c:scaling>
        <c:axPos val="b"/>
        <c:majorTickMark val="none"/>
        <c:tickLblPos val="nextTo"/>
        <c:crossAx val="200790400"/>
        <c:crosses val="autoZero"/>
        <c:auto val="1"/>
        <c:lblAlgn val="ctr"/>
        <c:lblOffset val="100"/>
      </c:catAx>
      <c:valAx>
        <c:axId val="200790400"/>
        <c:scaling>
          <c:orientation val="minMax"/>
        </c:scaling>
        <c:delete val="1"/>
        <c:axPos val="l"/>
        <c:numFmt formatCode="0%" sourceLinked="1"/>
        <c:tickLblPos val="none"/>
        <c:crossAx val="200741632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700" baseline="0"/>
                </a:pPr>
                <a:endParaRPr lang="ru-RU"/>
              </a:p>
            </c:txPr>
            <c:showVal val="1"/>
          </c:dLbls>
          <c:cat>
            <c:strRef>
              <c:f>Лист2!$A$1:$A$3</c:f>
              <c:strCache>
                <c:ptCount val="3"/>
                <c:pt idx="0">
                  <c:v>СП-14</c:v>
                </c:pt>
                <c:pt idx="1">
                  <c:v>ОБ-12</c:v>
                </c:pt>
                <c:pt idx="2">
                  <c:v>ОТ-11</c:v>
                </c:pt>
              </c:strCache>
            </c:strRef>
          </c:cat>
          <c:val>
            <c:numRef>
              <c:f>Лист2!$B$1:$B$3</c:f>
              <c:numCache>
                <c:formatCode>0%</c:formatCode>
                <c:ptCount val="3"/>
                <c:pt idx="0">
                  <c:v>0.32</c:v>
                </c:pt>
                <c:pt idx="1">
                  <c:v>0.36</c:v>
                </c:pt>
                <c:pt idx="2">
                  <c:v>0.48</c:v>
                </c:pt>
              </c:numCache>
            </c:numRef>
          </c:val>
        </c:ser>
        <c:dLbls>
          <c:showVal val="1"/>
        </c:dLbls>
        <c:shape val="box"/>
        <c:axId val="200742400"/>
        <c:axId val="203224960"/>
        <c:axId val="0"/>
      </c:bar3DChart>
      <c:catAx>
        <c:axId val="200742400"/>
        <c:scaling>
          <c:orientation val="minMax"/>
        </c:scaling>
        <c:axPos val="b"/>
        <c:majorTickMark val="none"/>
        <c:tickLblPos val="nextTo"/>
        <c:crossAx val="203224960"/>
        <c:crosses val="autoZero"/>
        <c:auto val="1"/>
        <c:lblAlgn val="ctr"/>
        <c:lblOffset val="100"/>
      </c:catAx>
      <c:valAx>
        <c:axId val="203224960"/>
        <c:scaling>
          <c:orientation val="minMax"/>
        </c:scaling>
        <c:delete val="1"/>
        <c:axPos val="l"/>
        <c:numFmt formatCode="0%" sourceLinked="1"/>
        <c:tickLblPos val="none"/>
        <c:crossAx val="200742400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5CA3C-2C28-4BF1-9AA2-E29C65BDC16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49425-7CF1-4FD5-8419-9508290CD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15" Type="http://schemas.microsoft.com/office/2007/relationships/hdphot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NSTRW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500990" cy="51435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Областное государственное автономное образовательное учреждение</a:t>
            </a:r>
            <a:b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среднего профессионального образования</a:t>
            </a:r>
            <a:b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«Белгородский строительный колледж»</a:t>
            </a:r>
            <a:b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отделение ПКР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914400" y="1214422"/>
            <a:ext cx="7658128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2000240"/>
            <a:ext cx="72866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РАБОТА 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ПРЕДМЕТНО-ЦИКЛОВОЙ  КОМИССИИ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строительного </a:t>
            </a: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профиля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2013-2014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учебный год</a:t>
            </a:r>
          </a:p>
          <a:p>
            <a:pPr algn="ctr"/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РАЗРАБОТКА МЕТОДИЧЕСКИХ РЕКОМЕНДАЦИЙ ПО ВЫПОЛНЕНИЮ ПРАКТИЧЕСКИХ РАБОТ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71473" y="1571612"/>
          <a:ext cx="2571768" cy="2928958"/>
        </p:xfrm>
        <a:graphic>
          <a:graphicData uri="http://schemas.openxmlformats.org/presentationml/2006/ole">
            <p:oleObj spid="_x0000_s4098" name="PDF" r:id="rId3" imgW="0" imgH="0" progId="FoxitReader.Document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929058" y="1643050"/>
          <a:ext cx="2306633" cy="2857520"/>
        </p:xfrm>
        <a:graphic>
          <a:graphicData uri="http://schemas.openxmlformats.org/presentationml/2006/ole">
            <p:oleObj spid="_x0000_s4099" name="PDF" r:id="rId4" imgW="0" imgH="0" progId="FoxitReader.Document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928794" y="3429000"/>
          <a:ext cx="2071702" cy="2714644"/>
        </p:xfrm>
        <a:graphic>
          <a:graphicData uri="http://schemas.openxmlformats.org/presentationml/2006/ole">
            <p:oleObj spid="_x0000_s4100" name="PDF" r:id="rId5" imgW="0" imgH="0" progId="FoxitReader.Document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6215074" y="3429000"/>
          <a:ext cx="2163757" cy="2714644"/>
        </p:xfrm>
        <a:graphic>
          <a:graphicData uri="http://schemas.openxmlformats.org/presentationml/2006/ole">
            <p:oleObj spid="_x0000_s4101" name="PDF" r:id="rId6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« НЕДЕЛЯ СТРОИТЕЛЕЙ»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хозяин\Pictures\IMG_05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3"/>
            <a:ext cx="378621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озяин\Pictures\IMG_06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00438"/>
            <a:ext cx="385765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хозяин\Pictures\IMG_06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214422"/>
            <a:ext cx="37147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хозяин\Pictures\IMG_0620.JPG"/>
          <p:cNvPicPr/>
          <p:nvPr/>
        </p:nvPicPr>
        <p:blipFill>
          <a:blip r:embed="rId5" cstate="print"/>
          <a:srcRect l="27098"/>
          <a:stretch>
            <a:fillRect/>
          </a:stretch>
        </p:blipFill>
        <p:spPr bwMode="auto">
          <a:xfrm>
            <a:off x="4429124" y="3500439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«НЕДЕЛЯ СТРОИТЕЛЕЙ»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хозяин\Pictures\IMG_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4305522" cy="2757493"/>
          </a:xfrm>
          <a:prstGeom prst="rect">
            <a:avLst/>
          </a:prstGeom>
          <a:noFill/>
        </p:spPr>
      </p:pic>
      <p:pic>
        <p:nvPicPr>
          <p:cNvPr id="6" name="Рисунок 5" descr="C:\Users\хозяин\Pictures\IMG_0635.JPG"/>
          <p:cNvPicPr/>
          <p:nvPr/>
        </p:nvPicPr>
        <p:blipFill>
          <a:blip r:embed="rId3" cstate="print"/>
          <a:srcRect l="36879"/>
          <a:stretch>
            <a:fillRect/>
          </a:stretch>
        </p:blipFill>
        <p:spPr bwMode="auto">
          <a:xfrm>
            <a:off x="4929190" y="3143248"/>
            <a:ext cx="37496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«НЕДЕЛЯ СТРОИТЕЛЕЙ»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хозяин\Pictures\ФОТО БАХИНА\DSC04765.JPG"/>
          <p:cNvPicPr>
            <a:picLocks noGrp="1"/>
          </p:cNvPicPr>
          <p:nvPr>
            <p:ph idx="1"/>
          </p:nvPr>
        </p:nvPicPr>
        <p:blipFill>
          <a:blip r:embed="rId2" cstate="print"/>
          <a:srcRect t="12607" r="25601" b="15812"/>
          <a:stretch>
            <a:fillRect/>
          </a:stretch>
        </p:blipFill>
        <p:spPr bwMode="auto">
          <a:xfrm>
            <a:off x="785786" y="1357298"/>
            <a:ext cx="2636028" cy="22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озяин\Pictures\ФОТО БАХИНА\DSC04771.JPG"/>
          <p:cNvPicPr/>
          <p:nvPr/>
        </p:nvPicPr>
        <p:blipFill>
          <a:blip r:embed="rId3" cstate="print"/>
          <a:srcRect r="34375"/>
          <a:stretch>
            <a:fillRect/>
          </a:stretch>
        </p:blipFill>
        <p:spPr bwMode="auto">
          <a:xfrm>
            <a:off x="4572000" y="1285860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хозяин\Pictures\ФОТО БАХИНА\DSC047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786190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хозяин\Pictures\ФОТО БАХИНА\DSC047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929066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МАСТЕР-КЛАСС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« СОВРЕМЕННЫЕ ВИДЫ ОТДЕЛКИ»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хозяин\Pictures\IMG_06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1"/>
            <a:ext cx="3734018" cy="218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озяин\Pictures\IMG_0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42902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хозяин\Pictures\IMG_0649.JPG"/>
          <p:cNvPicPr/>
          <p:nvPr/>
        </p:nvPicPr>
        <p:blipFill>
          <a:blip r:embed="rId4" cstate="print"/>
          <a:srcRect l="22288" r="26064"/>
          <a:stretch>
            <a:fillRect/>
          </a:stretch>
        </p:blipFill>
        <p:spPr bwMode="auto">
          <a:xfrm>
            <a:off x="3071802" y="3714752"/>
            <a:ext cx="307022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« РАДУГА ПРОФЕССИЙ»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хозяин\Pictures\getImage (5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64447" y="1178703"/>
            <a:ext cx="250033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хозяин\Pictures\getImage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357298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хозяин\Pictures\getImage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378621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ИТОГИ ЗАЩИТЫ ВЫПУСКНОЙ ПИСЬМЕННОЙ ЭКЗАМЕННАЦИОННОЙ РАБОТЫ ГР. 19 « МАСТЕР СУХОГО СТРОИТЕЛЬСТВА»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71604" y="2285992"/>
          <a:ext cx="607223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ИТОГИ СЕРТИФИКАЦИИ ГР. 19 « МАСТЕР СУХОГО СТРОИТЕЛЬСТВА»</a:t>
            </a:r>
            <a:endParaRPr lang="ru-RU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357290" y="2357430"/>
          <a:ext cx="6357982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ИТОГИ ЗАЩИТЫ ВЫПУСКНОЙ ПИСЬМЕННОЙ ЭКЗАМЕННАЦИОННОЙ РАБОТЫ ГР. </a:t>
            </a:r>
            <a:r>
              <a:rPr lang="ru-RU" sz="1600" b="1" dirty="0" smtClean="0">
                <a:solidFill>
                  <a:srgbClr val="FFFF00"/>
                </a:solidFill>
              </a:rPr>
              <a:t>1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</a:rPr>
              <a:t>« МАСТЕР ОБЩЕСТРОИТЕЛЬНЫХ РАБОТ»</a:t>
            </a:r>
            <a:endParaRPr lang="ru-RU" sz="1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357430"/>
          <a:ext cx="6500858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rgbClr val="FFFF00"/>
                </a:solidFill>
              </a:rPr>
              <a:t>ИТОГИ СЕРТИФИКАЦИИ ГР. 1 ГР. 1 « МАСТЕР ОБЩЕСТРОИТЕЛЬНЫХ РАБОТ»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43042" y="2214554"/>
          <a:ext cx="5929354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Состав методической </a:t>
            </a:r>
            <a:r>
              <a:rPr lang="ru-RU" b="1" dirty="0" smtClean="0">
                <a:solidFill>
                  <a:srgbClr val="FFFF00"/>
                </a:solidFill>
              </a:rPr>
              <a:t>комиссии: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2924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Председатель ПЦК-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Бахина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И.Э.-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/о, преподаватель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спецдисциплин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спецдисциплин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Романенко Н.А., Бредихина А.И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Aharoni" pitchFamily="2" charset="-79"/>
              </a:rPr>
              <a:t>Мастера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Aharoni" pitchFamily="2" charset="-79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Aharoni" pitchFamily="2" charset="-79"/>
              </a:rPr>
              <a:t>/о: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Назаренко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А.Н., Томилина А.Н.,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Солобай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М.А., Титова Л.М.,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Федченко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С.В.,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Осьмак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С.Н.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хозяин\Desktop\P105039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22127" r="28006" b="33761"/>
          <a:stretch>
            <a:fillRect/>
          </a:stretch>
        </p:blipFill>
        <p:spPr bwMode="auto">
          <a:xfrm>
            <a:off x="6572264" y="1428736"/>
            <a:ext cx="11144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0858"/>
          <p:cNvPicPr/>
          <p:nvPr/>
        </p:nvPicPr>
        <p:blipFill>
          <a:blip r:embed="rId3" cstate="print"/>
          <a:srcRect l="35976" t="15854" r="31708" b="38414"/>
          <a:stretch>
            <a:fillRect/>
          </a:stretch>
        </p:blipFill>
        <p:spPr bwMode="auto">
          <a:xfrm>
            <a:off x="5857884" y="2571744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хозяин\Pictures\IMG_0634.JPG"/>
          <p:cNvPicPr/>
          <p:nvPr/>
        </p:nvPicPr>
        <p:blipFill>
          <a:blip r:embed="rId4" cstate="print"/>
          <a:srcRect l="26582" t="31054" r="54683" b="30199"/>
          <a:stretch>
            <a:fillRect/>
          </a:stretch>
        </p:blipFill>
        <p:spPr bwMode="auto">
          <a:xfrm>
            <a:off x="7572396" y="2428868"/>
            <a:ext cx="121444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хозяин\Pictures\концерт.jpg"/>
          <p:cNvPicPr/>
          <p:nvPr/>
        </p:nvPicPr>
        <p:blipFill>
          <a:blip r:embed="rId5" cstate="print"/>
          <a:srcRect l="44094" t="27351" r="48210" b="43803"/>
          <a:stretch>
            <a:fillRect/>
          </a:stretch>
        </p:blipFill>
        <p:spPr bwMode="auto">
          <a:xfrm>
            <a:off x="7500958" y="4929198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хозяин\Pictures\IMG_0591.JPG"/>
          <p:cNvPicPr/>
          <p:nvPr/>
        </p:nvPicPr>
        <p:blipFill>
          <a:blip r:embed="rId6" cstate="print"/>
          <a:srcRect l="27395" t="25071" r="44248"/>
          <a:stretch>
            <a:fillRect/>
          </a:stretch>
        </p:blipFill>
        <p:spPr bwMode="auto">
          <a:xfrm>
            <a:off x="5786446" y="5000636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398"/>
          <p:cNvPicPr/>
          <p:nvPr/>
        </p:nvPicPr>
        <p:blipFill>
          <a:blip r:embed="rId7" cstate="print"/>
          <a:srcRect l="42662" t="35483" r="37404" b="42583"/>
          <a:stretch>
            <a:fillRect/>
          </a:stretch>
        </p:blipFill>
        <p:spPr bwMode="auto">
          <a:xfrm>
            <a:off x="6643702" y="4000504"/>
            <a:ext cx="121444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algn="ctr"/>
            <a:r>
              <a:rPr lang="ru-RU" dirty="0" smtClean="0"/>
              <a:t> </a:t>
            </a:r>
            <a:r>
              <a:rPr lang="ru-RU" sz="1600" b="1" dirty="0" smtClean="0">
                <a:solidFill>
                  <a:srgbClr val="FFFF00"/>
                </a:solidFill>
              </a:rPr>
              <a:t>ИТОГИ ЗАЩИТЫ ВЫПУСКНОЙ ПИСЬМЕННОЙ ЭКЗАМЕННАЦИОННОЙ РАБОТЫ ГР. 4 « МАСТЕР ОТДЕЛОЧНЫХ ТРОИТЕЛЬНЫХ РАБОТ</a:t>
            </a:r>
            <a:r>
              <a:rPr lang="ru-RU" dirty="0" smtClean="0"/>
              <a:t>»</a:t>
            </a:r>
          </a:p>
          <a:p>
            <a:endParaRPr lang="ru-RU" dirty="0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43042" y="2428868"/>
          <a:ext cx="592935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rgbClr val="FFFF00"/>
                </a:solidFill>
              </a:rPr>
              <a:t>ИТОГИ СЕРТИФИКАЦИИ ГР.4 « МАСТЕР ОТДЕЛОЧНЫХ СТРОИТЕЛЬНЫХ РАБОТ»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71604" y="2143116"/>
          <a:ext cx="6286544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  1 курс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КАЧЕСТВА ЗНАНИЙ  ПО ТЕОРЕТИЧЕСКМУ ОБУЧЕНИЮ ГР. СП-14, ОБ-12,ОТ-14</a:t>
            </a:r>
          </a:p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000232" y="3071810"/>
          <a:ext cx="5357850" cy="3100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КАЧЕСТВО ЗНАНИЙ  ПО ПРОИЗВОДСТВЕННОМУ ОБУЧЕНИЮ ГР. СП-14, ОБ-12,ОТ-14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728" y="2357430"/>
          <a:ext cx="6143668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2 курс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КАЧЕСТВО ЗНАНИЙ  ПО ТЕОРЕТИЧЕСКМУ ОБУЧЕНИЮ ГР. 10, 13.</a:t>
            </a:r>
          </a:p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143108" y="3143248"/>
          <a:ext cx="5500726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КАЧЕСТВО ЗНАНИЙ  ПО  УЧЕБНОЙ И ПРОИЗВОДСТВЕННОЙ ПРАКТИКЕ НА СТРОИТЕЛЬНЫХ ОБЪЕКТАХ Г, БЕЛГОРОДА ГР. 10, 13.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857356" y="2643182"/>
          <a:ext cx="5857916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КАЧЕСТВО ЗНАНИЙ  ПО ТЕОРЕТИЧЕСКМУ ОБУЧЕНИЮ ГР. ОТД- 16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071670" y="2071678"/>
          <a:ext cx="507206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КАЧЕСТВО ЗНАНИЙ  ПО  УЧЕБНОЙ И ПРОИЗВОДСТВЕННОЙ ПРАКТИКЕ НА СТРОИТЕЛЬНЫХ ОБЪЕКТАХ  Г. БЕЛГОРОДА ГР. ОТД- 16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071670" y="2285992"/>
          <a:ext cx="478631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МОНИТОРИНГ КАЧЕСТВА ЗНАНИЙ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СПАСИБО ЗА ВНИМАНИЕ 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Квалификационная характеристика членов </a:t>
            </a:r>
            <a:r>
              <a:rPr lang="ru-RU" b="1" dirty="0" smtClean="0">
                <a:solidFill>
                  <a:srgbClr val="FFFF00"/>
                </a:solidFill>
              </a:rPr>
              <a:t> 	ПЦК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МЕТОДИЧЕСКАЯ ТЕМА: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cs typeface="Aharoni" pitchFamily="2" charset="-79"/>
              </a:rPr>
              <a:t>« ПОВЫШЕНИЕ КАЧЕСТВА ОБРАЗОВАНИЯ ЧЕРЕЗ ОРГАНИЗАЦИЮ ДУАЛЬНОГО  ОБУЧЕНИЯ»</a:t>
            </a:r>
            <a:endParaRPr lang="ru-RU" b="1" dirty="0">
              <a:solidFill>
                <a:srgbClr val="FFFF0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ПЕДТЕХНОЛОГИИ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357311"/>
          <a:ext cx="8229600" cy="5272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76"/>
                <a:gridCol w="4286280"/>
                <a:gridCol w="3257544"/>
              </a:tblGrid>
              <a:tr h="869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Ф.И.О. преподавателя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Какие технологии, по какой дисциплине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Бахина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И.Э.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Компьютерные технологии, проблемно-диалогический метод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Бредихина А.И., 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Романенко В.А.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Проблемно-поисковый метод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Титова Л.М., Осьмак С.Н., Салабай М.А., Томилина А.Н.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Технология индивидуального обучения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Назаренко А.Н.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Работа малым и группами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Федченко С.В.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Личностно-ориентированная технология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ОТКРЫТЫЕ УРОКИ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23"/>
          <a:ext cx="8229600" cy="5414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93003">
                <a:tc>
                  <a:txBody>
                    <a:bodyPr/>
                    <a:lstStyle/>
                    <a:p>
                      <a:r>
                        <a:rPr lang="ru-RU" dirty="0" smtClean="0"/>
                        <a:t>Ф.и.о. ПРЕПОДАВАТЕЛЯ,</a:t>
                      </a:r>
                    </a:p>
                    <a:p>
                      <a:r>
                        <a:rPr lang="ru-RU" dirty="0" smtClean="0"/>
                        <a:t>МАСТЕРА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Титова Л.М.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Освоение штукатурных работ 2-3разряда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октябрь</a:t>
                      </a:r>
                      <a:endParaRPr lang="ru-RU" sz="1600" dirty="0"/>
                    </a:p>
                  </a:txBody>
                  <a:tcPr/>
                </a:tc>
              </a:tr>
              <a:tr h="1201187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Назаренко</a:t>
                      </a:r>
                      <a:r>
                        <a:rPr lang="ru-RU" sz="1600" dirty="0" smtClean="0"/>
                        <a:t> А.Н.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Высококачественное оштукатуривание кирпичных стен с установкой </a:t>
                      </a:r>
                      <a:r>
                        <a:rPr lang="ru-RU" sz="1600" baseline="0" dirty="0" smtClean="0"/>
                        <a:t> маячных профилей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февраль</a:t>
                      </a:r>
                      <a:endParaRPr lang="ru-RU" sz="1600" dirty="0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Салабай</a:t>
                      </a:r>
                      <a:r>
                        <a:rPr lang="ru-RU" sz="1600" dirty="0" smtClean="0"/>
                        <a:t> М.А.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Облицовка стен листами </a:t>
                      </a:r>
                      <a:r>
                        <a:rPr lang="ru-RU" sz="1600" baseline="0" dirty="0" smtClean="0"/>
                        <a:t> гипсокартона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ноябрь</a:t>
                      </a:r>
                      <a:endParaRPr lang="ru-RU" sz="1600" dirty="0"/>
                    </a:p>
                  </a:txBody>
                  <a:tcPr/>
                </a:tc>
              </a:tr>
              <a:tr h="525520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Осьмак</a:t>
                      </a:r>
                      <a:r>
                        <a:rPr lang="ru-RU" sz="1600" baseline="0" dirty="0" smtClean="0"/>
                        <a:t> С.Н.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каменной кладки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февраль</a:t>
                      </a:r>
                      <a:endParaRPr lang="ru-RU" sz="1600" dirty="0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Бредихина А.И.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Выполнение декоративных кладок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март</a:t>
                      </a:r>
                      <a:endParaRPr lang="ru-RU" sz="1600" dirty="0"/>
                    </a:p>
                  </a:txBody>
                  <a:tcPr/>
                </a:tc>
              </a:tr>
              <a:tr h="12142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Романенко Н.А.</a:t>
                      </a:r>
                    </a:p>
                    <a:p>
                      <a:endParaRPr lang="ru-RU" sz="1600" dirty="0" smtClean="0"/>
                    </a:p>
                    <a:p>
                      <a:endParaRPr lang="ru-RU" sz="1600" dirty="0" smtClean="0"/>
                    </a:p>
                    <a:p>
                      <a:r>
                        <a:rPr lang="ru-RU" sz="1600" dirty="0" err="1" smtClean="0"/>
                        <a:t>Бахина</a:t>
                      </a:r>
                      <a:r>
                        <a:rPr lang="ru-RU" sz="1600" dirty="0" smtClean="0"/>
                        <a:t> И.Э.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изготовления столярных изделий</a:t>
                      </a:r>
                    </a:p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«Классификация и виды обоев»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Апрель</a:t>
                      </a:r>
                    </a:p>
                    <a:p>
                      <a:endParaRPr lang="ru-RU" sz="1600" dirty="0" smtClean="0"/>
                    </a:p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Март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Татьяна\Desktop\сканы Бахина\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57166"/>
            <a:ext cx="6000791" cy="6500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143504" y="500042"/>
          <a:ext cx="3000396" cy="5135570"/>
        </p:xfrm>
        <a:graphic>
          <a:graphicData uri="http://schemas.openxmlformats.org/presentationml/2006/ole">
            <p:oleObj spid="_x0000_s2050" name="Документ" r:id="rId3" imgW="6195063" imgH="9249915" progId="Word.Document.12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85786" y="500042"/>
          <a:ext cx="3273427" cy="5214974"/>
        </p:xfrm>
        <a:graphic>
          <a:graphicData uri="http://schemas.openxmlformats.org/presentationml/2006/ole">
            <p:oleObj spid="_x0000_s2051" name="Документ" r:id="rId4" imgW="7375098" imgH="1027653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КОМПЛЕКТ       КОС</a:t>
            </a:r>
            <a:endParaRPr lang="ru-RU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71472" y="1428736"/>
          <a:ext cx="2571768" cy="2357454"/>
        </p:xfrm>
        <a:graphic>
          <a:graphicData uri="http://schemas.openxmlformats.org/presentationml/2006/ole">
            <p:oleObj spid="_x0000_s3074" name="PDF" r:id="rId3" imgW="0" imgH="0" progId="FoxitReader.Document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429124" y="1142984"/>
          <a:ext cx="2378071" cy="2786082"/>
        </p:xfrm>
        <a:graphic>
          <a:graphicData uri="http://schemas.openxmlformats.org/presentationml/2006/ole">
            <p:oleObj spid="_x0000_s3075" name="PDF" r:id="rId4" imgW="0" imgH="0" progId="FoxitReader.Document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928794" y="3500438"/>
          <a:ext cx="2571768" cy="2563802"/>
        </p:xfrm>
        <a:graphic>
          <a:graphicData uri="http://schemas.openxmlformats.org/presentationml/2006/ole">
            <p:oleObj spid="_x0000_s3076" name="PDF" r:id="rId5" imgW="0" imgH="0" progId="FoxitReader.Document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429388" y="3500438"/>
          <a:ext cx="2286016" cy="2928958"/>
        </p:xfrm>
        <a:graphic>
          <a:graphicData uri="http://schemas.openxmlformats.org/presentationml/2006/ole">
            <p:oleObj spid="_x0000_s3077" name="PDF" r:id="rId6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436</Words>
  <Application>Microsoft Office PowerPoint</Application>
  <PresentationFormat>Экран (4:3)</PresentationFormat>
  <Paragraphs>108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Документ Microsoft Office Word</vt:lpstr>
      <vt:lpstr>Foxit PDF Document</vt:lpstr>
      <vt:lpstr>Областное государственное автономное образовательное учреждение среднего профессионального образования «Белгородский строительный колледж» отделение ПКР </vt:lpstr>
      <vt:lpstr>Состав методической комиссии:</vt:lpstr>
      <vt:lpstr>Квалификационная характеристика членов   ПЦК</vt:lpstr>
      <vt:lpstr>МЕТОДИЧЕСКАЯ ТЕМА:</vt:lpstr>
      <vt:lpstr> ПЕДТЕХНОЛОГИИ</vt:lpstr>
      <vt:lpstr>ОТКРЫТЫЕ УРОКИ</vt:lpstr>
      <vt:lpstr>Слайд 7</vt:lpstr>
      <vt:lpstr>Слайд 8</vt:lpstr>
      <vt:lpstr>Слайд 9</vt:lpstr>
      <vt:lpstr>РАЗРАБОТКА МЕТОДИЧЕСКИХ РЕКОМЕНДАЦИЙ ПО ВЫПОЛНЕНИЮ ПРАКТИЧЕСКИХ РАБОТ</vt:lpstr>
      <vt:lpstr>« НЕДЕЛЯ СТРОИТЕЛЕЙ»</vt:lpstr>
      <vt:lpstr>«НЕДЕЛЯ СТРОИТЕЛЕЙ»</vt:lpstr>
      <vt:lpstr>«НЕДЕЛЯ СТРОИТЕЛЕЙ»</vt:lpstr>
      <vt:lpstr>МАСТЕР-КЛАСС  « СОВРЕМЕННЫЕ ВИДЫ ОТДЕЛКИ»</vt:lpstr>
      <vt:lpstr>« РАДУГА ПРОФЕССИЙ»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ЗНАНИЙ</vt:lpstr>
      <vt:lpstr>МОНИТОРИНГ КАЧЕСТВА ЗНА</vt:lpstr>
      <vt:lpstr>МОНИТОРИНГ КАЧЕСТВА ЗНАНИЙ</vt:lpstr>
      <vt:lpstr>МОНИТОРИНГ КАЧЕСТВА ЗНАНИЙ</vt:lpstr>
      <vt:lpstr>МОНИТОРИНГ КАЧЕСТВА ЗНАНИЙ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хозяин</dc:creator>
  <cp:lastModifiedBy>хозяин</cp:lastModifiedBy>
  <cp:revision>42</cp:revision>
  <dcterms:created xsi:type="dcterms:W3CDTF">2014-06-03T18:38:35Z</dcterms:created>
  <dcterms:modified xsi:type="dcterms:W3CDTF">2014-06-04T09:09:32Z</dcterms:modified>
</cp:coreProperties>
</file>