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5" r:id="rId4"/>
    <p:sldId id="262" r:id="rId5"/>
    <p:sldId id="277" r:id="rId6"/>
    <p:sldId id="281" r:id="rId7"/>
    <p:sldId id="284" r:id="rId8"/>
    <p:sldId id="285" r:id="rId9"/>
    <p:sldId id="286" r:id="rId10"/>
    <p:sldId id="287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/>
              <a:t>Предложения студентов</a:t>
            </a:r>
            <a:r>
              <a:rPr lang="ru-RU" sz="1400" baseline="0"/>
              <a:t> -дуальщиков, в %</a:t>
            </a:r>
            <a:r>
              <a:rPr lang="ru-RU" sz="1400"/>
              <a:t> </a:t>
            </a:r>
          </a:p>
        </c:rich>
      </c:tx>
      <c:layout>
        <c:manualLayout>
          <c:xMode val="edge"/>
          <c:yMode val="edge"/>
          <c:x val="0.24858757062146894"/>
          <c:y val="2.1028037383177618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dLbls>
            <c:spPr>
              <a:gradFill rotWithShape="1">
                <a:gsLst>
                  <a:gs pos="0">
                    <a:srgbClr val="2D2D8A">
                      <a:tint val="50000"/>
                      <a:satMod val="300000"/>
                    </a:srgbClr>
                  </a:gs>
                  <a:gs pos="35000">
                    <a:srgbClr val="2D2D8A">
                      <a:tint val="37000"/>
                      <a:satMod val="300000"/>
                    </a:srgbClr>
                  </a:gs>
                  <a:gs pos="100000">
                    <a:srgbClr val="2D2D8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2D2D8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список!$H$37:$H$39</c:f>
              <c:strCache>
                <c:ptCount val="3"/>
                <c:pt idx="0">
                  <c:v>Увеличить практику</c:v>
                </c:pt>
                <c:pt idx="1">
                  <c:v>Создать целевую подготовку</c:v>
                </c:pt>
                <c:pt idx="2">
                  <c:v>Уменьшить объем программы обучения в техникуме</c:v>
                </c:pt>
              </c:strCache>
            </c:strRef>
          </c:cat>
          <c:val>
            <c:numRef>
              <c:f>список!$I$37:$I$39</c:f>
              <c:numCache>
                <c:formatCode>General</c:formatCode>
                <c:ptCount val="3"/>
                <c:pt idx="0">
                  <c:v>54</c:v>
                </c:pt>
                <c:pt idx="1">
                  <c:v>27</c:v>
                </c:pt>
                <c:pt idx="2">
                  <c:v>19</c:v>
                </c:pt>
              </c:numCache>
            </c:numRef>
          </c:val>
        </c:ser>
        <c:shape val="box"/>
        <c:axId val="91746304"/>
        <c:axId val="91747840"/>
        <c:axId val="0"/>
      </c:bar3DChart>
      <c:catAx>
        <c:axId val="91746304"/>
        <c:scaling>
          <c:orientation val="minMax"/>
        </c:scaling>
        <c:delete val="1"/>
        <c:axPos val="b"/>
        <c:numFmt formatCode="General" sourceLinked="1"/>
        <c:tickLblPos val="nextTo"/>
        <c:crossAx val="91747840"/>
        <c:crosses val="autoZero"/>
        <c:auto val="1"/>
        <c:lblAlgn val="ctr"/>
        <c:lblOffset val="100"/>
      </c:catAx>
      <c:valAx>
        <c:axId val="91747840"/>
        <c:scaling>
          <c:orientation val="minMax"/>
        </c:scaling>
        <c:axPos val="l"/>
        <c:majorGridlines/>
        <c:numFmt formatCode="General" sourceLinked="1"/>
        <c:tickLblPos val="nextTo"/>
        <c:crossAx val="9174630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199" dirty="0"/>
              <a:t>Использование навыков и умений </a:t>
            </a:r>
          </a:p>
        </c:rich>
      </c:tx>
      <c:layout>
        <c:manualLayout>
          <c:xMode val="edge"/>
          <c:yMode val="edge"/>
          <c:x val="0.24116424116424146"/>
          <c:y val="2.1126760563380278E-2"/>
        </c:manualLayout>
      </c:layout>
      <c:overlay val="1"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dLbls>
            <c:spPr>
              <a:solidFill>
                <a:schemeClr val="lt1"/>
              </a:solidFill>
              <a:ln w="25388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Лист3!$F$47:$F$48</c:f>
              <c:strCache>
                <c:ptCount val="2"/>
                <c:pt idx="0">
                  <c:v>Полученные в БМТ</c:v>
                </c:pt>
                <c:pt idx="1">
                  <c:v>Полученные на заводе</c:v>
                </c:pt>
              </c:strCache>
            </c:strRef>
          </c:cat>
          <c:val>
            <c:numRef>
              <c:f>Лист3!$G$47:$G$48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shape val="box"/>
        <c:axId val="91823488"/>
        <c:axId val="91866240"/>
        <c:axId val="0"/>
      </c:bar3DChart>
      <c:catAx>
        <c:axId val="91823488"/>
        <c:scaling>
          <c:orientation val="minMax"/>
        </c:scaling>
        <c:delete val="1"/>
        <c:axPos val="b"/>
        <c:numFmt formatCode="General" sourceLinked="1"/>
        <c:tickLblPos val="nextTo"/>
        <c:crossAx val="91866240"/>
        <c:crosses val="autoZero"/>
        <c:auto val="1"/>
        <c:lblAlgn val="ctr"/>
        <c:lblOffset val="100"/>
      </c:catAx>
      <c:valAx>
        <c:axId val="91866240"/>
        <c:scaling>
          <c:orientation val="minMax"/>
        </c:scaling>
        <c:axPos val="l"/>
        <c:majorGridlines/>
        <c:numFmt formatCode="General" sourceLinked="1"/>
        <c:tickLblPos val="nextTo"/>
        <c:crossAx val="91823488"/>
        <c:crosses val="autoZero"/>
        <c:crossBetween val="between"/>
      </c:valAx>
      <c:spPr>
        <a:noFill/>
        <a:ln w="25388">
          <a:noFill/>
        </a:ln>
      </c:spPr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0.16059</cdr:x>
      <cdr:y>0.946</cdr:y>
    </cdr:from>
    <cdr:to>
      <cdr:x>0.92295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98534" y="4087827"/>
          <a:ext cx="5214974" cy="233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0.07206</cdr:x>
      <cdr:y>0.92777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7622" y="4587893"/>
          <a:ext cx="705177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Увеличить практику                       </a:t>
          </a:r>
          <a:r>
            <a:rPr lang="ru-RU" sz="1100" b="1" dirty="0" smtClean="0"/>
            <a:t>Создать </a:t>
          </a:r>
          <a:r>
            <a:rPr lang="ru-RU" sz="1100" b="1" dirty="0" smtClean="0"/>
            <a:t>целевую подготовку           </a:t>
          </a:r>
          <a:r>
            <a:rPr lang="ru-RU" sz="1100" b="1" dirty="0" smtClean="0"/>
            <a:t>Уменьшить </a:t>
          </a:r>
          <a:r>
            <a:rPr lang="ru-RU" sz="1100" b="1" dirty="0" smtClean="0"/>
            <a:t>объем  </a:t>
          </a:r>
          <a:r>
            <a:rPr lang="ru-RU" sz="1100" b="1" dirty="0" smtClean="0"/>
            <a:t>теоретической                                                             </a:t>
          </a:r>
        </a:p>
        <a:p xmlns:a="http://schemas.openxmlformats.org/drawingml/2006/main">
          <a:r>
            <a:rPr lang="ru-RU" b="1" dirty="0"/>
            <a:t> </a:t>
          </a:r>
          <a:r>
            <a:rPr lang="ru-RU" b="1" dirty="0" smtClean="0"/>
            <a:t>                                                                                                                                            </a:t>
          </a:r>
          <a:r>
            <a:rPr lang="ru-RU" sz="1100" b="1" dirty="0" smtClean="0"/>
            <a:t>подготовки </a:t>
          </a:r>
          <a:r>
            <a:rPr lang="ru-RU" sz="1100" b="1" dirty="0" smtClean="0"/>
            <a:t>в колледже   </a:t>
          </a:r>
          <a:endParaRPr lang="ru-RU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0.21371</cdr:x>
      <cdr:y>0.91986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0132" y="2714644"/>
          <a:ext cx="3679818" cy="236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Полученные в БСК                 Полученные на предприятии </a:t>
          </a:r>
          <a:endParaRPr lang="ru-RU" sz="11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1367655-5B2E-4F72-B8F0-C64AD4DA3953}" type="datetimeFigureOut">
              <a:rPr lang="ru-RU" smtClean="0"/>
              <a:pPr/>
              <a:t>05.09.2014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C9F20D-B94E-479D-9D92-E5A027B542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_____Microsoft_Office_Excel_97-20031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 (1).JPG"/>
          <p:cNvPicPr>
            <a:picLocks noChangeAspect="1"/>
          </p:cNvPicPr>
          <p:nvPr/>
        </p:nvPicPr>
        <p:blipFill>
          <a:blip r:embed="rId2"/>
          <a:srcRect l="19167" t="20903" r="10519" b="8888"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Эмблема БС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2133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00232" y="928670"/>
            <a:ext cx="7315200" cy="206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Областное государственное автономное образовательное учреждение среднего профессионального образования </a:t>
            </a:r>
            <a:r>
              <a:rPr lang="ru-RU" sz="2800" b="1" i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5275"/>
              </a:lnSpc>
            </a:pPr>
            <a:r>
              <a:rPr lang="ru-RU" sz="2800" b="1" i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«Белгородский строительный колледж»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71736" y="0"/>
            <a:ext cx="65722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ЖИТЬ И СТРОИТЬ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ВЕКЕ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0" y="5214950"/>
            <a:ext cx="6000760" cy="1557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Повышение качества образования и его соответствие социальным потребностям –одна из основных задач  КОЛЛЕДЖА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9451" t="2715"/>
          <a:stretch>
            <a:fillRect/>
          </a:stretch>
        </p:blipFill>
        <p:spPr>
          <a:xfrm>
            <a:off x="1857375" y="182563"/>
            <a:ext cx="4929188" cy="6608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33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214290"/>
            <a:ext cx="6786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C00000"/>
                </a:solidFill>
              </a:rPr>
              <a:t>Отделение подготовки квалифицированных рабочих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000240"/>
            <a:ext cx="90011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профессиям подготовки квалифицированных рабочих были заключены договора со следующими предприятиями: </a:t>
            </a:r>
          </a:p>
          <a:p>
            <a:pPr marL="432000"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270802.08 «Мастер сухого строительства»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Домстрой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отделка»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человек; 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Трансюжстрой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ПГС»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-7 человек;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Фасадчик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 человек.</a:t>
            </a:r>
          </a:p>
          <a:p>
            <a:pPr marL="4320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Всего 25 человек.</a:t>
            </a:r>
          </a:p>
          <a:p>
            <a:pPr marL="432000" lvl="0" algn="just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270802.09 «Мастер общестроительных работ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Трансюжстрой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ПГС»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человек; 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«БЕЛПЛЕКС МОНОЛИТ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Домстрой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- 3 человека;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МастерЖилСтрой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 человек. </a:t>
            </a:r>
          </a:p>
          <a:p>
            <a:pPr marL="4320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Всего 24 человека.</a:t>
            </a:r>
          </a:p>
          <a:p>
            <a:pPr marL="432000" lvl="0" algn="just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270802.10 «Мастер отделочных строительных работ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Трансюжстрой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ПГС»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- 9 человек; </a:t>
            </a:r>
          </a:p>
          <a:p>
            <a:pPr marL="432000"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Стройколор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ЖБК-1»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- 6 человек;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320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Всего 15 человек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33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214290"/>
            <a:ext cx="6786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C00000"/>
                </a:solidFill>
              </a:rPr>
              <a:t>Отделение подготовки специалистов среднего звена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071678"/>
            <a:ext cx="90011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/>
          </a:p>
          <a:p>
            <a:pPr lvl="0"/>
            <a:r>
              <a:rPr lang="ru-RU" sz="2000" dirty="0" smtClean="0">
                <a:solidFill>
                  <a:srgbClr val="C00000"/>
                </a:solidFill>
              </a:rPr>
              <a:t>По специальностям </a:t>
            </a:r>
            <a:r>
              <a:rPr lang="ru-RU" sz="2000" dirty="0">
                <a:solidFill>
                  <a:srgbClr val="C00000"/>
                </a:solidFill>
              </a:rPr>
              <a:t>подготовки специалистов среднего звена</a:t>
            </a:r>
            <a:r>
              <a:rPr lang="ru-RU" sz="2000" dirty="0" smtClean="0">
                <a:solidFill>
                  <a:srgbClr val="C00000"/>
                </a:solidFill>
              </a:rPr>
              <a:t>:</a:t>
            </a:r>
          </a:p>
          <a:p>
            <a:pPr lvl="0"/>
            <a:endParaRPr lang="ru-RU" dirty="0">
              <a:solidFill>
                <a:srgbClr val="C00000"/>
              </a:solidFill>
            </a:endParaRPr>
          </a:p>
          <a:p>
            <a:pPr lvl="0" algn="just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270802 «Строительство и эксплуатация зданий и сооружений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lvl="0"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ООО «Лидер-строй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50 человек.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270809 «Производство неметаллических строительных изделий и конструкций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ОАО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Белгородстройдеталь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 человек,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ООО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«СКИБ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 человек.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Всего 16 человек.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Итого 130 человек участвует в дуальном обучении.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57356" y="285728"/>
            <a:ext cx="6121400" cy="135413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Социологический опрос студентов, участвующих в дуальной форме обучения (декабрь 2013 г.)</a:t>
            </a:r>
          </a:p>
        </p:txBody>
      </p:sp>
      <p:graphicFrame>
        <p:nvGraphicFramePr>
          <p:cNvPr id="9" name="Диаграмма 9"/>
          <p:cNvGraphicFramePr>
            <a:graphicFrameLocks/>
          </p:cNvGraphicFramePr>
          <p:nvPr/>
        </p:nvGraphicFramePr>
        <p:xfrm>
          <a:off x="1187450" y="1484313"/>
          <a:ext cx="7599392" cy="494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 descr="Эмблема БС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1785918" cy="175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0232" y="214290"/>
            <a:ext cx="6500858" cy="135732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Социологический опрос студентов, участвующих в дуальной форме обучения (декабрь 2013 г.)</a:t>
            </a:r>
          </a:p>
        </p:txBody>
      </p:sp>
      <p:graphicFrame>
        <p:nvGraphicFramePr>
          <p:cNvPr id="11" name="Диаграмма 7"/>
          <p:cNvGraphicFramePr>
            <a:graphicFrameLocks/>
          </p:cNvGraphicFramePr>
          <p:nvPr/>
        </p:nvGraphicFramePr>
        <p:xfrm>
          <a:off x="428596" y="1500174"/>
          <a:ext cx="4679950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603" name="Диаграмма 8"/>
          <p:cNvGraphicFramePr>
            <a:graphicFrameLocks/>
          </p:cNvGraphicFramePr>
          <p:nvPr/>
        </p:nvGraphicFramePr>
        <p:xfrm>
          <a:off x="4284662" y="3827462"/>
          <a:ext cx="4859338" cy="3030538"/>
        </p:xfrm>
        <a:graphic>
          <a:graphicData uri="http://schemas.openxmlformats.org/presentationml/2006/ole">
            <p:oleObj spid="_x0000_s25603" r:id="rId4" imgW="4858933" imgH="3029975" progId="Excel.Sheet.8">
              <p:embed/>
            </p:oleObj>
          </a:graphicData>
        </a:graphic>
      </p:graphicFrame>
      <p:pic>
        <p:nvPicPr>
          <p:cNvPr id="12" name="Picture 2" descr="Эмблема БС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52"/>
            <a:ext cx="1785918" cy="175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14414" y="428604"/>
            <a:ext cx="7499350" cy="13716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Итоги Реализации ДУАЛЬНОЙ ФОРМЫ ОБУЧЕНИЯ В ОГАОУ СПО «БЕЛГОРОДСКИЙ СТРОИТЕЛЬНЫЙ КОЛЛЕДЖ»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71538" y="1071546"/>
            <a:ext cx="7870825" cy="28876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Практико-ориентированное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обучение значительно отличается от традиционного возможностью индивидуализации обучения; гибкостью, свободой  при самостоятельном изучении материала; субъектным взаимодействием педагога и студента.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627" name="Picture 3" descr="C:\Documents and Settings\Надя\Рабочий стол\практика с-22\eH1z07205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00372"/>
            <a:ext cx="2786082" cy="3714776"/>
          </a:xfrm>
          <a:prstGeom prst="rect">
            <a:avLst/>
          </a:prstGeom>
          <a:noFill/>
        </p:spPr>
      </p:pic>
      <p:pic>
        <p:nvPicPr>
          <p:cNvPr id="26628" name="Picture 4" descr="C:\Documents and Settings\Надя\Рабочий стол\практика с-22\Ynni46sZ6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000372"/>
            <a:ext cx="2732486" cy="3714752"/>
          </a:xfrm>
          <a:prstGeom prst="rect">
            <a:avLst/>
          </a:prstGeom>
          <a:noFill/>
        </p:spPr>
      </p:pic>
      <p:pic>
        <p:nvPicPr>
          <p:cNvPr id="26629" name="Picture 5" descr="C:\Documents and Settings\Надя\Рабочий стол\практика с-22\S6cE5dWuG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000372"/>
            <a:ext cx="2678925" cy="3714775"/>
          </a:xfrm>
          <a:prstGeom prst="rect">
            <a:avLst/>
          </a:prstGeom>
          <a:noFill/>
        </p:spPr>
      </p:pic>
      <p:pic>
        <p:nvPicPr>
          <p:cNvPr id="12" name="Picture 2" descr="Эмблема БС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52"/>
            <a:ext cx="123652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85852" y="0"/>
            <a:ext cx="7499350" cy="13716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Итоги РЕАЛИЗАЦИИ ДУАЛЬНОЙ ФОРМЫ ОБУЧЕНИЯ В ОГАОУ СПО «БЕЛГОРОДСКИЙ СТРОИТЕЛЬНЫЙ КОЛЛЕДЖ»</a:t>
            </a:r>
          </a:p>
        </p:txBody>
      </p:sp>
      <p:pic>
        <p:nvPicPr>
          <p:cNvPr id="27650" name="Picture 2" descr="C:\Documents and Settings\Надя\Рабочий стол\практика с-22\GL81xyd_9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2357454" cy="3143272"/>
          </a:xfrm>
          <a:prstGeom prst="rect">
            <a:avLst/>
          </a:prstGeom>
          <a:noFill/>
        </p:spPr>
      </p:pic>
      <p:pic>
        <p:nvPicPr>
          <p:cNvPr id="27651" name="Picture 3" descr="C:\Documents and Settings\Надя\Рабочий стол\практика с-22\jGO918b5j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000108"/>
            <a:ext cx="4000526" cy="3000395"/>
          </a:xfrm>
          <a:prstGeom prst="rect">
            <a:avLst/>
          </a:prstGeom>
          <a:noFill/>
        </p:spPr>
      </p:pic>
      <p:pic>
        <p:nvPicPr>
          <p:cNvPr id="27652" name="Picture 4" descr="C:\Documents and Settings\Надя\Рабочий стол\практика с-22\D1_1TIvX7f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750447"/>
            <a:ext cx="4143404" cy="3107553"/>
          </a:xfrm>
          <a:prstGeom prst="rect">
            <a:avLst/>
          </a:prstGeom>
          <a:noFill/>
        </p:spPr>
      </p:pic>
      <p:pic>
        <p:nvPicPr>
          <p:cNvPr id="12" name="Picture 2" descr="Эмблема БС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71604" cy="154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71538" y="142852"/>
            <a:ext cx="7499350" cy="13716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Итоги РЕАЛИЗАЦИИ</a:t>
            </a:r>
            <a:r>
              <a:rPr kumimoji="0" lang="ru-RU" sz="2400" b="1" i="1" u="none" strike="noStrike" kern="1200" cap="all" spc="0" normalizeH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ДУАЛЬНОГО ОБУЧЕНИЯ В ОГАОУ СПО «БЕЛГОРОДСКИЙ СТРОИТЕЛЬНЫЙ КОЛЛЕДЖ»</a:t>
            </a:r>
            <a:endParaRPr kumimoji="0" lang="ru-RU" sz="2400" b="1" i="1" u="none" strike="noStrike" kern="1200" cap="all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928670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Предприятие заинтересовано в реализации дуального обучения и в том, чтобы студенты в кратчайший срок приобрели высокую квалификацию, что позволяет использовать молодых специалистов на рабочих местах, выплачивая им достойную заработную плату.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F:\228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643182"/>
            <a:ext cx="6715172" cy="3775441"/>
          </a:xfrm>
          <a:prstGeom prst="rect">
            <a:avLst/>
          </a:prstGeom>
          <a:noFill/>
        </p:spPr>
      </p:pic>
      <p:pic>
        <p:nvPicPr>
          <p:cNvPr id="11" name="Picture 2" descr="Эмблема БС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3"/>
            <a:ext cx="116378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228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290997" cy="2412508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F:\228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4433873" cy="2492837"/>
          </a:xfrm>
          <a:prstGeom prst="rect">
            <a:avLst/>
          </a:prstGeom>
          <a:noFill/>
        </p:spPr>
      </p:pic>
      <p:pic>
        <p:nvPicPr>
          <p:cNvPr id="29700" name="Picture 4" descr="F:\228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4447202" cy="2500330"/>
          </a:xfrm>
          <a:prstGeom prst="rect">
            <a:avLst/>
          </a:prstGeom>
          <a:noFill/>
        </p:spPr>
      </p:pic>
      <p:pic>
        <p:nvPicPr>
          <p:cNvPr id="29701" name="Picture 5" descr="F:\228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4320140" cy="2428892"/>
          </a:xfrm>
          <a:prstGeom prst="rect">
            <a:avLst/>
          </a:prstGeom>
          <a:noFill/>
        </p:spPr>
      </p:pic>
      <p:pic>
        <p:nvPicPr>
          <p:cNvPr id="29702" name="Picture 6" descr="F:\228\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0" y="2214554"/>
            <a:ext cx="5219691" cy="2934643"/>
          </a:xfrm>
          <a:prstGeom prst="rect">
            <a:avLst/>
          </a:prstGeom>
          <a:noFill/>
        </p:spPr>
      </p:pic>
      <p:pic>
        <p:nvPicPr>
          <p:cNvPr id="12" name="Picture 2" descr="Эмблема БС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500166" cy="147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85852" y="0"/>
            <a:ext cx="7499350" cy="13716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Итоги РЕАЛИЗАЦИИ ДУАЛЬНОЙ ФОРМЫ ОБУЧЕНИЯ В ОГАОУ СПО «БЕЛГОРОДСКИЙ СТРОИТЕЛЬНЫЙ КОЛЛЕДЖ»</a:t>
            </a:r>
          </a:p>
        </p:txBody>
      </p:sp>
    </p:spTree>
  </p:cSld>
  <p:clrMapOvr>
    <a:masterClrMapping/>
  </p:clrMapOvr>
  <p:transition spd="med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14480" y="642918"/>
            <a:ext cx="7715304" cy="13716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Перспективы развития ДУАЛЬНОГО ОБУЧЕНИЯ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ОГАОУ СПО «БЕЛГОРОДСКИЙ СТРОИТЕЛЬНЫЙ КОЛЛЕДЖ»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7158" y="1571612"/>
            <a:ext cx="8229600" cy="3886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Планируется продолжить реализацию дуального обучения с другими предприятиями - стратегическими партнерами – ведущими предприятиями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1785918" cy="175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33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14546" y="285728"/>
            <a:ext cx="6786610" cy="164307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Анализ состояния практической подготовки студентов показывает, что в профессиональной школе назрели следующие проблемы:</a:t>
            </a: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>
          <a:xfrm>
            <a:off x="428596" y="2143116"/>
            <a:ext cx="7858180" cy="421484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необходимость разработки принципов экономических и правовых взаимоотношений между учебными заведениями и предприятиями-потребителями молодых специалистов;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предприятия только отчасти заинтересованы в оказании помощи по совершенствованию и переоснащению учебно-производственной базы;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-отсутствует ранее действующая система трудоустройства;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практическая подготовка часто проводится на устаревшем оборудовании;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-низкая материальная заинтересованность практикантов;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-сложности с поиском мест производственной практики;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-для промышленных предприятий практиканты являются обузой, т.к. за короткий срок пребывания на практике их трудно включить в отлаженный технологический процесс.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7192" y="1785925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Новое поколение федеральных государственных стандартов основано на идеологии формирования содержания образования «от результата», а их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системообразующим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компонентом становятся характеристики профессиональной деятельности выпускников, формируемые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подходе, что предполагает ориентацию на рынок труда, направленность на компетенции, значимые для сферы производства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1785918" cy="175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2910" y="3929066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Учитывая постоянно возрастающие требования к качеству рабочей силы и спрос на новые компетенции в сфере труда, система профессионального образования должна адаптироваться к происходящим переменам, оперативно и адекватно реагировать на потребности производства в новых видах профессиональной деятельности.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28860" y="642918"/>
            <a:ext cx="6715140" cy="292895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Эмблема Б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33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85728"/>
            <a:ext cx="67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214290"/>
            <a:ext cx="6786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 дуального обучения в Белгородском строительном колледже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357430"/>
            <a:ext cx="90011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целях реализации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постановления  правительства  Белгородской области от 18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марта 2013г. № 85-ПП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 порядке организации дуального обучения» с 01  сентября  2013 года областное государственное автономное образовательное учреждение среднего профессионального образования «Белгородский строительный колледж» перешло на дуальную форму обучения. Были заключены договора с предприятиями  города Белгорода об организации практического обучения студентов.</a:t>
            </a:r>
          </a:p>
          <a:p>
            <a:pPr lvl="0"/>
            <a:endParaRPr lang="ru-RU" dirty="0" smtClean="0">
              <a:solidFill>
                <a:srgbClr val="C00000"/>
              </a:solidFill>
            </a:endParaRP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214313"/>
            <a:ext cx="2331505" cy="3214687"/>
          </a:xfrm>
        </p:spPr>
      </p:pic>
      <p:pic>
        <p:nvPicPr>
          <p:cNvPr id="3" name="Содержимо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8728" y="2941810"/>
            <a:ext cx="2643188" cy="3684415"/>
          </a:xfrm>
          <a:prstGeom prst="rect">
            <a:avLst/>
          </a:prstGeom>
        </p:spPr>
      </p:pic>
      <p:pic>
        <p:nvPicPr>
          <p:cNvPr id="4" name="Содержимо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32628" y="214313"/>
            <a:ext cx="2771359" cy="3857629"/>
          </a:xfrm>
          <a:prstGeom prst="rect">
            <a:avLst/>
          </a:prstGeom>
        </p:spPr>
      </p:pic>
      <p:pic>
        <p:nvPicPr>
          <p:cNvPr id="5" name="Содержимо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29097" y="2928934"/>
            <a:ext cx="2672059" cy="374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214688"/>
            <a:ext cx="25971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038475" cy="4214813"/>
          </a:xfrm>
        </p:spPr>
      </p:pic>
      <p:pic>
        <p:nvPicPr>
          <p:cNvPr id="15364" name="Рисунок 5"/>
          <p:cNvPicPr>
            <a:picLocks noChangeAspect="1"/>
          </p:cNvPicPr>
          <p:nvPr/>
        </p:nvPicPr>
        <p:blipFill>
          <a:blip r:embed="rId4"/>
          <a:srcRect l="11552" t="4337" r="359" b="31654"/>
          <a:stretch>
            <a:fillRect/>
          </a:stretch>
        </p:blipFill>
        <p:spPr bwMode="auto">
          <a:xfrm>
            <a:off x="4786313" y="0"/>
            <a:ext cx="37861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/>
          <p:cNvPicPr>
            <a:picLocks noChangeAspect="1"/>
          </p:cNvPicPr>
          <p:nvPr/>
        </p:nvPicPr>
        <p:blipFill>
          <a:blip r:embed="rId5"/>
          <a:srcRect l="4411" t="6845" r="5843" b="12534"/>
          <a:stretch>
            <a:fillRect/>
          </a:stretch>
        </p:blipFill>
        <p:spPr bwMode="auto">
          <a:xfrm>
            <a:off x="3729038" y="2928938"/>
            <a:ext cx="5414962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лилиния 7"/>
          <p:cNvSpPr/>
          <p:nvPr/>
        </p:nvSpPr>
        <p:spPr>
          <a:xfrm>
            <a:off x="2159000" y="1166813"/>
            <a:ext cx="928688" cy="387350"/>
          </a:xfrm>
          <a:custGeom>
            <a:avLst/>
            <a:gdLst>
              <a:gd name="connsiteX0" fmla="*/ 307975 w 928688"/>
              <a:gd name="connsiteY0" fmla="*/ 290512 h 387350"/>
              <a:gd name="connsiteX1" fmla="*/ 850900 w 928688"/>
              <a:gd name="connsiteY1" fmla="*/ 347662 h 387350"/>
              <a:gd name="connsiteX2" fmla="*/ 774700 w 928688"/>
              <a:gd name="connsiteY2" fmla="*/ 52387 h 387350"/>
              <a:gd name="connsiteX3" fmla="*/ 469900 w 928688"/>
              <a:gd name="connsiteY3" fmla="*/ 33337 h 387350"/>
              <a:gd name="connsiteX4" fmla="*/ 31750 w 928688"/>
              <a:gd name="connsiteY4" fmla="*/ 204787 h 387350"/>
              <a:gd name="connsiteX5" fmla="*/ 307975 w 928688"/>
              <a:gd name="connsiteY5" fmla="*/ 290512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688" h="387350">
                <a:moveTo>
                  <a:pt x="307975" y="290512"/>
                </a:moveTo>
                <a:cubicBezTo>
                  <a:pt x="444500" y="314325"/>
                  <a:pt x="773113" y="387350"/>
                  <a:pt x="850900" y="347662"/>
                </a:cubicBezTo>
                <a:cubicBezTo>
                  <a:pt x="928688" y="307975"/>
                  <a:pt x="838200" y="104774"/>
                  <a:pt x="774700" y="52387"/>
                </a:cubicBezTo>
                <a:cubicBezTo>
                  <a:pt x="711200" y="0"/>
                  <a:pt x="593725" y="7937"/>
                  <a:pt x="469900" y="33337"/>
                </a:cubicBezTo>
                <a:cubicBezTo>
                  <a:pt x="346075" y="58737"/>
                  <a:pt x="63500" y="161925"/>
                  <a:pt x="31750" y="204787"/>
                </a:cubicBezTo>
                <a:cubicBezTo>
                  <a:pt x="0" y="247649"/>
                  <a:pt x="171450" y="266700"/>
                  <a:pt x="307975" y="29051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0"/>
            <a:ext cx="279717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0"/>
            <a:ext cx="28575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2978150"/>
            <a:ext cx="2786062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3000375"/>
            <a:ext cx="27511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-142875" y="0"/>
            <a:ext cx="4173538" cy="5786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0"/>
            <a:ext cx="2428875" cy="3371850"/>
          </a:xfrm>
          <a:noFill/>
        </p:spPr>
      </p:pic>
      <p:pic>
        <p:nvPicPr>
          <p:cNvPr id="1945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0"/>
            <a:ext cx="242887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0"/>
            <a:ext cx="242887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286125"/>
            <a:ext cx="24733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357563"/>
            <a:ext cx="24288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3286125"/>
            <a:ext cx="2516188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500063"/>
            <a:ext cx="8821738" cy="5240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360</TotalTime>
  <Words>687</Words>
  <Application>Microsoft Office PowerPoint</Application>
  <PresentationFormat>Экран (4:3)</PresentationFormat>
  <Paragraphs>62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Трек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Надя</dc:creator>
  <cp:lastModifiedBy>Пк</cp:lastModifiedBy>
  <cp:revision>37</cp:revision>
  <dcterms:created xsi:type="dcterms:W3CDTF">2014-02-03T18:26:38Z</dcterms:created>
  <dcterms:modified xsi:type="dcterms:W3CDTF">2014-09-05T09:35:10Z</dcterms:modified>
</cp:coreProperties>
</file>